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80" r:id="rId1"/>
  </p:sldMasterIdLst>
  <p:notesMasterIdLst>
    <p:notesMasterId r:id="rId33"/>
  </p:notesMasterIdLst>
  <p:sldIdLst>
    <p:sldId id="256" r:id="rId2"/>
    <p:sldId id="372" r:id="rId3"/>
    <p:sldId id="356" r:id="rId4"/>
    <p:sldId id="381" r:id="rId5"/>
    <p:sldId id="382" r:id="rId6"/>
    <p:sldId id="383" r:id="rId7"/>
    <p:sldId id="397" r:id="rId8"/>
    <p:sldId id="384" r:id="rId9"/>
    <p:sldId id="385" r:id="rId10"/>
    <p:sldId id="386" r:id="rId11"/>
    <p:sldId id="398" r:id="rId12"/>
    <p:sldId id="387" r:id="rId13"/>
    <p:sldId id="388" r:id="rId14"/>
    <p:sldId id="389" r:id="rId15"/>
    <p:sldId id="390" r:id="rId16"/>
    <p:sldId id="391" r:id="rId17"/>
    <p:sldId id="401" r:id="rId18"/>
    <p:sldId id="402" r:id="rId19"/>
    <p:sldId id="403" r:id="rId20"/>
    <p:sldId id="404" r:id="rId21"/>
    <p:sldId id="405" r:id="rId22"/>
    <p:sldId id="406" r:id="rId23"/>
    <p:sldId id="407" r:id="rId24"/>
    <p:sldId id="408" r:id="rId25"/>
    <p:sldId id="409" r:id="rId26"/>
    <p:sldId id="410" r:id="rId27"/>
    <p:sldId id="414" r:id="rId28"/>
    <p:sldId id="411" r:id="rId29"/>
    <p:sldId id="412" r:id="rId30"/>
    <p:sldId id="413" r:id="rId31"/>
    <p:sldId id="395"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00"/>
    <a:srgbClr val="33CCCC"/>
    <a:srgbClr val="D8A746"/>
    <a:srgbClr val="003300"/>
    <a:srgbClr val="CC3300"/>
    <a:srgbClr val="99FFCC"/>
    <a:srgbClr val="009999"/>
    <a:srgbClr val="9999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Bez stylu, bez siatk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Styl z motywem 1 — Ak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Styl jasny 1 — Ak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24" d="100"/>
          <a:sy n="124" d="100"/>
        </p:scale>
        <p:origin x="96" y="32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gnieszka Mucha" userId="5dbf54e08fa133c2" providerId="LiveId" clId="{4C69BE44-393A-403F-97A3-FC8424B4972F}"/>
    <pc:docChg chg="custSel addSld delSld modSld">
      <pc:chgData name="Agnieszka Mucha" userId="5dbf54e08fa133c2" providerId="LiveId" clId="{4C69BE44-393A-403F-97A3-FC8424B4972F}" dt="2023-05-12T12:07:11.606" v="9" actId="2696"/>
      <pc:docMkLst>
        <pc:docMk/>
      </pc:docMkLst>
      <pc:sldChg chg="del">
        <pc:chgData name="Agnieszka Mucha" userId="5dbf54e08fa133c2" providerId="LiveId" clId="{4C69BE44-393A-403F-97A3-FC8424B4972F}" dt="2023-05-12T12:03:40.356" v="7" actId="2696"/>
        <pc:sldMkLst>
          <pc:docMk/>
          <pc:sldMk cId="3987238565" sldId="355"/>
        </pc:sldMkLst>
      </pc:sldChg>
      <pc:sldChg chg="del">
        <pc:chgData name="Agnieszka Mucha" userId="5dbf54e08fa133c2" providerId="LiveId" clId="{4C69BE44-393A-403F-97A3-FC8424B4972F}" dt="2023-05-12T12:07:11.606" v="9" actId="2696"/>
        <pc:sldMkLst>
          <pc:docMk/>
          <pc:sldMk cId="2096476203" sldId="364"/>
        </pc:sldMkLst>
      </pc:sldChg>
      <pc:sldChg chg="del">
        <pc:chgData name="Agnieszka Mucha" userId="5dbf54e08fa133c2" providerId="LiveId" clId="{4C69BE44-393A-403F-97A3-FC8424B4972F}" dt="2023-05-12T12:03:39.428" v="0" actId="2696"/>
        <pc:sldMkLst>
          <pc:docMk/>
          <pc:sldMk cId="2447596111" sldId="365"/>
        </pc:sldMkLst>
      </pc:sldChg>
      <pc:sldChg chg="del">
        <pc:chgData name="Agnieszka Mucha" userId="5dbf54e08fa133c2" providerId="LiveId" clId="{4C69BE44-393A-403F-97A3-FC8424B4972F}" dt="2023-05-12T12:03:39.562" v="1" actId="2696"/>
        <pc:sldMkLst>
          <pc:docMk/>
          <pc:sldMk cId="2973086863" sldId="366"/>
        </pc:sldMkLst>
      </pc:sldChg>
      <pc:sldChg chg="del">
        <pc:chgData name="Agnieszka Mucha" userId="5dbf54e08fa133c2" providerId="LiveId" clId="{4C69BE44-393A-403F-97A3-FC8424B4972F}" dt="2023-05-12T12:03:39.666" v="2" actId="2696"/>
        <pc:sldMkLst>
          <pc:docMk/>
          <pc:sldMk cId="2712614169" sldId="367"/>
        </pc:sldMkLst>
      </pc:sldChg>
      <pc:sldChg chg="del">
        <pc:chgData name="Agnieszka Mucha" userId="5dbf54e08fa133c2" providerId="LiveId" clId="{4C69BE44-393A-403F-97A3-FC8424B4972F}" dt="2023-05-12T12:03:39.812" v="3" actId="2696"/>
        <pc:sldMkLst>
          <pc:docMk/>
          <pc:sldMk cId="3376469027" sldId="368"/>
        </pc:sldMkLst>
      </pc:sldChg>
      <pc:sldChg chg="del">
        <pc:chgData name="Agnieszka Mucha" userId="5dbf54e08fa133c2" providerId="LiveId" clId="{4C69BE44-393A-403F-97A3-FC8424B4972F}" dt="2023-05-12T12:03:40.061" v="4" actId="2696"/>
        <pc:sldMkLst>
          <pc:docMk/>
          <pc:sldMk cId="1028303423" sldId="369"/>
        </pc:sldMkLst>
      </pc:sldChg>
      <pc:sldChg chg="del">
        <pc:chgData name="Agnieszka Mucha" userId="5dbf54e08fa133c2" providerId="LiveId" clId="{4C69BE44-393A-403F-97A3-FC8424B4972F}" dt="2023-05-12T12:03:40.241" v="5" actId="2696"/>
        <pc:sldMkLst>
          <pc:docMk/>
          <pc:sldMk cId="4281318213" sldId="370"/>
        </pc:sldMkLst>
      </pc:sldChg>
      <pc:sldChg chg="del">
        <pc:chgData name="Agnieszka Mucha" userId="5dbf54e08fa133c2" providerId="LiveId" clId="{4C69BE44-393A-403F-97A3-FC8424B4972F}" dt="2023-05-12T12:03:40.323" v="6" actId="2696"/>
        <pc:sldMkLst>
          <pc:docMk/>
          <pc:sldMk cId="4090130807" sldId="371"/>
        </pc:sldMkLst>
      </pc:sldChg>
      <pc:sldChg chg="add">
        <pc:chgData name="Agnieszka Mucha" userId="5dbf54e08fa133c2" providerId="LiveId" clId="{4C69BE44-393A-403F-97A3-FC8424B4972F}" dt="2023-05-12T12:06:53.419" v="8"/>
        <pc:sldMkLst>
          <pc:docMk/>
          <pc:sldMk cId="4281318213" sldId="372"/>
        </pc:sldMkLst>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3.wmf"/><Relationship Id="rId7" Type="http://schemas.openxmlformats.org/officeDocument/2006/relationships/image" Target="../media/image57.wmf"/><Relationship Id="rId12" Type="http://schemas.openxmlformats.org/officeDocument/2006/relationships/image" Target="../media/image62.wmf"/><Relationship Id="rId2" Type="http://schemas.openxmlformats.org/officeDocument/2006/relationships/image" Target="../media/image52.wmf"/><Relationship Id="rId1" Type="http://schemas.openxmlformats.org/officeDocument/2006/relationships/image" Target="../media/image51.wmf"/><Relationship Id="rId6" Type="http://schemas.openxmlformats.org/officeDocument/2006/relationships/image" Target="../media/image56.wmf"/><Relationship Id="rId11" Type="http://schemas.openxmlformats.org/officeDocument/2006/relationships/image" Target="../media/image61.wmf"/><Relationship Id="rId5" Type="http://schemas.openxmlformats.org/officeDocument/2006/relationships/image" Target="../media/image55.wmf"/><Relationship Id="rId10" Type="http://schemas.openxmlformats.org/officeDocument/2006/relationships/image" Target="../media/image60.wmf"/><Relationship Id="rId4" Type="http://schemas.openxmlformats.org/officeDocument/2006/relationships/image" Target="../media/image54.wmf"/><Relationship Id="rId9" Type="http://schemas.openxmlformats.org/officeDocument/2006/relationships/image" Target="../media/image5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5" Type="http://schemas.openxmlformats.org/officeDocument/2006/relationships/image" Target="../media/image67.wmf"/><Relationship Id="rId4" Type="http://schemas.openxmlformats.org/officeDocument/2006/relationships/image" Target="../media/image6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4" Type="http://schemas.openxmlformats.org/officeDocument/2006/relationships/image" Target="../media/image7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image" Target="../media/image89.wmf"/><Relationship Id="rId7" Type="http://schemas.openxmlformats.org/officeDocument/2006/relationships/image" Target="../media/image93.wmf"/><Relationship Id="rId2" Type="http://schemas.openxmlformats.org/officeDocument/2006/relationships/image" Target="../media/image88.wmf"/><Relationship Id="rId1" Type="http://schemas.openxmlformats.org/officeDocument/2006/relationships/image" Target="../media/image87.wmf"/><Relationship Id="rId6" Type="http://schemas.openxmlformats.org/officeDocument/2006/relationships/image" Target="../media/image92.wmf"/><Relationship Id="rId5" Type="http://schemas.openxmlformats.org/officeDocument/2006/relationships/image" Target="../media/image91.wmf"/><Relationship Id="rId4" Type="http://schemas.openxmlformats.org/officeDocument/2006/relationships/image" Target="../media/image9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 Id="rId5" Type="http://schemas.openxmlformats.org/officeDocument/2006/relationships/image" Target="../media/image98.wmf"/><Relationship Id="rId4" Type="http://schemas.openxmlformats.org/officeDocument/2006/relationships/image" Target="../media/image8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4FF136-BCCD-40EC-B319-B8881489872F}" type="datetimeFigureOut">
              <a:rPr lang="en-US" smtClean="0"/>
              <a:pPr/>
              <a:t>5/12/2023</a:t>
            </a:fld>
            <a:endParaRPr lang="en-US"/>
          </a:p>
        </p:txBody>
      </p:sp>
      <p:sp>
        <p:nvSpPr>
          <p:cNvPr id="4" name="Symbol zastępczy obrazu slajd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48D2C9-9F88-43E7-A50D-79B668C3D92B}" type="slidenum">
              <a:rPr lang="en-US" smtClean="0"/>
              <a:pPr/>
              <a:t>‹#›</a:t>
            </a:fld>
            <a:endParaRPr lang="en-US"/>
          </a:p>
        </p:txBody>
      </p:sp>
    </p:spTree>
    <p:extLst>
      <p:ext uri="{BB962C8B-B14F-4D97-AF65-F5344CB8AC3E}">
        <p14:creationId xmlns:p14="http://schemas.microsoft.com/office/powerpoint/2010/main" val="4038545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boundless.com/physics/definition/ac/"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boundless.com/physics/definition/circui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fld id="{3448D2C9-9F88-43E7-A50D-79B668C3D92B}"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448D2C9-9F88-43E7-A50D-79B668C3D92B}" type="slidenum">
              <a:rPr lang="en-US" smtClean="0"/>
              <a:pPr/>
              <a:t>3</a:t>
            </a:fld>
            <a:endParaRPr lang="en-US"/>
          </a:p>
        </p:txBody>
      </p:sp>
    </p:spTree>
    <p:extLst>
      <p:ext uri="{BB962C8B-B14F-4D97-AF65-F5344CB8AC3E}">
        <p14:creationId xmlns:p14="http://schemas.microsoft.com/office/powerpoint/2010/main" val="2459091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Hertz used an </a:t>
            </a:r>
            <a:r>
              <a:rPr lang="en-GB" dirty="0">
                <a:hlinkClick r:id="rId3"/>
              </a:rPr>
              <a:t>AC</a:t>
            </a:r>
            <a:r>
              <a:rPr lang="en-GB" dirty="0"/>
              <a:t> RLC (resistor-inductor-capacitor) </a:t>
            </a:r>
            <a:r>
              <a:rPr lang="en-GB" dirty="0">
                <a:hlinkClick r:id="rId4"/>
              </a:rPr>
              <a:t>circuit</a:t>
            </a:r>
            <a:r>
              <a:rPr lang="en-GB" dirty="0"/>
              <a:t> that resonates at a known frequency and connected it to a loop of wire as shown in . High voltages induced across the gap in the loop produced sparks that were visible evidence of the current in the circuit and that helped generate electromagnetic waves. Across the laboratory, Hertz had another loop attached to another RLC circuit, which could be tuned (as the dial on a radio) to the same resonant frequency as the first and could, thus, be made to receive electromagnetic waves. This loop also had a gap across which sparks were generated, giving solid evidence that electromagnetic waves had been received. </a:t>
            </a:r>
          </a:p>
        </p:txBody>
      </p:sp>
      <p:sp>
        <p:nvSpPr>
          <p:cNvPr id="4" name="Slide Number Placeholder 3"/>
          <p:cNvSpPr>
            <a:spLocks noGrp="1"/>
          </p:cNvSpPr>
          <p:nvPr>
            <p:ph type="sldNum" sz="quarter" idx="10"/>
          </p:nvPr>
        </p:nvSpPr>
        <p:spPr/>
        <p:txBody>
          <a:bodyPr/>
          <a:lstStyle/>
          <a:p>
            <a:fld id="{3448D2C9-9F88-43E7-A50D-79B668C3D92B}" type="slidenum">
              <a:rPr lang="en-US" smtClean="0"/>
              <a:pPr/>
              <a:t>4</a:t>
            </a:fld>
            <a:endParaRPr lang="en-US"/>
          </a:p>
        </p:txBody>
      </p:sp>
    </p:spTree>
    <p:extLst>
      <p:ext uri="{BB962C8B-B14F-4D97-AF65-F5344CB8AC3E}">
        <p14:creationId xmlns:p14="http://schemas.microsoft.com/office/powerpoint/2010/main" val="3551658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448D2C9-9F88-43E7-A50D-79B668C3D92B}" type="slidenum">
              <a:rPr lang="en-US" smtClean="0"/>
              <a:pPr/>
              <a:t>5</a:t>
            </a:fld>
            <a:endParaRPr lang="en-US"/>
          </a:p>
        </p:txBody>
      </p:sp>
    </p:spTree>
    <p:extLst>
      <p:ext uri="{BB962C8B-B14F-4D97-AF65-F5344CB8AC3E}">
        <p14:creationId xmlns:p14="http://schemas.microsoft.com/office/powerpoint/2010/main" val="4225251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539750"/>
            <a:ext cx="4572000" cy="3429000"/>
          </a:xfrm>
        </p:spPr>
      </p:sp>
      <p:sp>
        <p:nvSpPr>
          <p:cNvPr id="3" name="Notes Placeholder 2"/>
          <p:cNvSpPr>
            <a:spLocks noGrp="1"/>
          </p:cNvSpPr>
          <p:nvPr>
            <p:ph type="body" idx="1"/>
          </p:nvPr>
        </p:nvSpPr>
        <p:spPr/>
        <p:txBody>
          <a:bodyPr/>
          <a:lstStyle/>
          <a:p>
            <a:r>
              <a:rPr lang="pl-PL" sz="1200" b="0" i="0" u="none" strike="noStrike" kern="1200" baseline="0" dirty="0">
                <a:solidFill>
                  <a:schemeClr val="tx1"/>
                </a:solidFill>
                <a:latin typeface="+mn-lt"/>
                <a:ea typeface="+mn-ea"/>
                <a:cs typeface="+mn-cs"/>
              </a:rPr>
              <a:t>W swoich doświadczeniach H. Hertz używał</a:t>
            </a:r>
          </a:p>
          <a:p>
            <a:r>
              <a:rPr lang="pl-PL" sz="1200" b="0" i="0" u="none" strike="noStrike" kern="1200" baseline="0" dirty="0">
                <a:solidFill>
                  <a:schemeClr val="tx1"/>
                </a:solidFill>
                <a:latin typeface="+mn-lt"/>
                <a:ea typeface="+mn-ea"/>
                <a:cs typeface="+mn-cs"/>
              </a:rPr>
              <a:t>układu złożonego z dwoch przewodzących prętow, rozdzielonych niewielką przerwą, zwanego obecnie oscylatorem Hertza (rys. 7.17a). Drgania w oscylatorze</a:t>
            </a:r>
          </a:p>
          <a:p>
            <a:r>
              <a:rPr lang="pl-PL" sz="1200" b="0" i="0" u="none" strike="noStrike" kern="1200" baseline="0" dirty="0">
                <a:solidFill>
                  <a:schemeClr val="tx1"/>
                </a:solidFill>
                <a:latin typeface="+mn-lt"/>
                <a:ea typeface="+mn-ea"/>
                <a:cs typeface="+mn-cs"/>
              </a:rPr>
              <a:t>Hertza były wzbudzane przez połączenie go ze źrodłem powtarzających</a:t>
            </a:r>
          </a:p>
          <a:p>
            <a:r>
              <a:rPr lang="pl-PL" sz="1200" b="0" i="0" u="none" strike="noStrike" kern="1200" baseline="0" dirty="0">
                <a:solidFill>
                  <a:schemeClr val="tx1"/>
                </a:solidFill>
                <a:latin typeface="+mn-lt"/>
                <a:ea typeface="+mn-ea"/>
                <a:cs typeface="+mn-cs"/>
              </a:rPr>
              <a:t>się impulsow wysokiego napięcia. W momencie, w ktorym napięcie</a:t>
            </a:r>
          </a:p>
          <a:p>
            <a:r>
              <a:rPr lang="pl-PL" sz="1200" b="0" i="0" u="none" strike="noStrike" kern="1200" baseline="0" dirty="0">
                <a:solidFill>
                  <a:schemeClr val="tx1"/>
                </a:solidFill>
                <a:latin typeface="+mn-lt"/>
                <a:ea typeface="+mn-ea"/>
                <a:cs typeface="+mn-cs"/>
              </a:rPr>
              <a:t>osiągnie dostateczną wartość, między prętami przeskakuje iskra elektryczna</a:t>
            </a:r>
          </a:p>
          <a:p>
            <a:r>
              <a:rPr lang="pl-PL" sz="1200" b="0" i="0" u="none" strike="noStrike" kern="1200" baseline="0" dirty="0">
                <a:solidFill>
                  <a:schemeClr val="tx1"/>
                </a:solidFill>
                <a:latin typeface="+mn-lt"/>
                <a:ea typeface="+mn-ea"/>
                <a:cs typeface="+mn-cs"/>
              </a:rPr>
              <a:t>„zamykająca” obwod, w ktorym powstają tłumione drgania elektryczne. Do</a:t>
            </a:r>
          </a:p>
          <a:p>
            <a:r>
              <a:rPr lang="pl-PL" sz="1200" b="0" i="0" u="none" strike="noStrike" kern="1200" baseline="0" dirty="0">
                <a:solidFill>
                  <a:schemeClr val="tx1"/>
                </a:solidFill>
                <a:latin typeface="+mn-lt"/>
                <a:ea typeface="+mn-ea"/>
                <a:cs typeface="+mn-cs"/>
              </a:rPr>
              <a:t>rejestracji fal elektromagnetycznych Hertz stosował przewodzący pierścień</a:t>
            </a:r>
          </a:p>
          <a:p>
            <a:r>
              <a:rPr lang="pl-PL" sz="1200" b="0" i="0" u="none" strike="noStrike" kern="1200" baseline="0" dirty="0">
                <a:solidFill>
                  <a:schemeClr val="tx1"/>
                </a:solidFill>
                <a:latin typeface="+mn-lt"/>
                <a:ea typeface="+mn-ea"/>
                <a:cs typeface="+mn-cs"/>
              </a:rPr>
              <a:t>z niewielką przerwą zwany rezonatorem (rys. 7.17b), o częstotliwości drgań</a:t>
            </a:r>
          </a:p>
          <a:p>
            <a:r>
              <a:rPr lang="pl-PL" sz="1200" b="0" i="0" u="none" strike="noStrike" kern="1200" baseline="0" dirty="0">
                <a:solidFill>
                  <a:schemeClr val="tx1"/>
                </a:solidFill>
                <a:latin typeface="+mn-lt"/>
                <a:ea typeface="+mn-ea"/>
                <a:cs typeface="+mn-cs"/>
              </a:rPr>
              <a:t>własnych identycznej z częstotliwością drgań emitującego falę oscylatora. Na</a:t>
            </a:r>
          </a:p>
          <a:p>
            <a:r>
              <a:rPr lang="pl-PL" sz="1200" b="0" i="0" u="none" strike="noStrike" kern="1200" baseline="0" dirty="0">
                <a:solidFill>
                  <a:schemeClr val="tx1"/>
                </a:solidFill>
                <a:latin typeface="+mn-lt"/>
                <a:ea typeface="+mn-ea"/>
                <a:cs typeface="+mn-cs"/>
              </a:rPr>
              <a:t>skutek zjawiska rezonansu elektrycznego wymuszone drgania w rezonatorze</a:t>
            </a:r>
          </a:p>
          <a:p>
            <a:r>
              <a:rPr lang="pl-PL" sz="1200" b="0" i="0" u="none" strike="noStrike" kern="1200" baseline="0" dirty="0">
                <a:solidFill>
                  <a:schemeClr val="tx1"/>
                </a:solidFill>
                <a:latin typeface="+mn-lt"/>
                <a:ea typeface="+mn-ea"/>
                <a:cs typeface="+mn-cs"/>
              </a:rPr>
              <a:t>były na tyle silne, że można je było wykryć, obserwując przeskakującą w</a:t>
            </a:r>
          </a:p>
          <a:p>
            <a:r>
              <a:rPr lang="pl-PL" sz="1200" b="0" i="0" u="none" strike="noStrike" kern="1200" baseline="0" dirty="0">
                <a:solidFill>
                  <a:schemeClr val="tx1"/>
                </a:solidFill>
                <a:latin typeface="+mn-lt"/>
                <a:ea typeface="+mn-ea"/>
                <a:cs typeface="+mn-cs"/>
              </a:rPr>
              <a:t>przerwie iskrę. Wspołcześnie do wytwarzania i odbioru fal radiowych i telewizyjnych</a:t>
            </a:r>
          </a:p>
          <a:p>
            <a:r>
              <a:rPr lang="pl-PL" sz="1200" b="0" i="0" u="none" strike="noStrike" kern="1200" baseline="0" dirty="0">
                <a:solidFill>
                  <a:schemeClr val="tx1"/>
                </a:solidFill>
                <a:latin typeface="+mn-lt"/>
                <a:ea typeface="+mn-ea"/>
                <a:cs typeface="+mn-cs"/>
              </a:rPr>
              <a:t>stosuje się anteny połączone z generatorami drgań elektrycznych</a:t>
            </a:r>
          </a:p>
          <a:p>
            <a:r>
              <a:rPr lang="pl-PL" sz="1200" b="0" i="0" u="none" strike="noStrike" kern="1200" baseline="0" dirty="0">
                <a:solidFill>
                  <a:schemeClr val="tx1"/>
                </a:solidFill>
                <a:latin typeface="+mn-lt"/>
                <a:ea typeface="+mn-ea"/>
                <a:cs typeface="+mn-cs"/>
              </a:rPr>
              <a:t>(nadajniki) i wzmacniaczami drgań elektrycznych (odbiorniki). Hertz w swoich doświadczeniach udowodnił m.in., że fale elektromagnetyczne</a:t>
            </a:r>
          </a:p>
          <a:p>
            <a:r>
              <a:rPr lang="pl-PL" sz="1200" b="0" i="0" u="none" strike="noStrike" kern="1200" baseline="0" dirty="0">
                <a:solidFill>
                  <a:schemeClr val="tx1"/>
                </a:solidFill>
                <a:latin typeface="+mn-lt"/>
                <a:ea typeface="+mn-ea"/>
                <a:cs typeface="+mn-cs"/>
              </a:rPr>
              <a:t>ulegają dyfrakcji, interferencji i załamaniu. Udało mu się też wytworzyć</a:t>
            </a:r>
          </a:p>
          <a:p>
            <a:r>
              <a:rPr lang="pl-PL" sz="1200" b="0" i="0" u="none" strike="noStrike" kern="1200" baseline="0" dirty="0">
                <a:solidFill>
                  <a:schemeClr val="tx1"/>
                </a:solidFill>
                <a:latin typeface="+mn-lt"/>
                <a:ea typeface="+mn-ea"/>
                <a:cs typeface="+mn-cs"/>
              </a:rPr>
              <a:t>stojące fale elektromagnetyczne i zmierzyć ich długość skąd, znając</a:t>
            </a:r>
          </a:p>
          <a:p>
            <a:r>
              <a:rPr lang="pl-PL" sz="1200" b="0" i="0" u="none" strike="noStrike" kern="1200" baseline="0" dirty="0">
                <a:solidFill>
                  <a:schemeClr val="tx1"/>
                </a:solidFill>
                <a:latin typeface="+mn-lt"/>
                <a:ea typeface="+mn-ea"/>
                <a:cs typeface="+mn-cs"/>
              </a:rPr>
              <a:t>częstotliwość drgań obwodu, mogł wyznaczyć prędkość fali elektromagnetycznej.</a:t>
            </a:r>
          </a:p>
          <a:p>
            <a:r>
              <a:rPr lang="pl-PL" sz="1200" b="0" i="0" u="none" strike="noStrike" kern="1200" baseline="0" dirty="0">
                <a:solidFill>
                  <a:schemeClr val="tx1"/>
                </a:solidFill>
                <a:latin typeface="+mn-lt"/>
                <a:ea typeface="+mn-ea"/>
                <a:cs typeface="+mn-cs"/>
              </a:rPr>
              <a:t>Okazała się ona zgodna z wynikiem teorii Maxwella, co stanowiło</a:t>
            </a:r>
          </a:p>
          <a:p>
            <a:r>
              <a:rPr lang="en-GB" sz="1200" b="0" i="0" u="none" strike="noStrike" kern="1200" baseline="0" dirty="0" err="1">
                <a:solidFill>
                  <a:schemeClr val="tx1"/>
                </a:solidFill>
                <a:latin typeface="+mn-lt"/>
                <a:ea typeface="+mn-ea"/>
                <a:cs typeface="+mn-cs"/>
              </a:rPr>
              <a:t>rozstrzygający</a:t>
            </a:r>
            <a:r>
              <a:rPr lang="en-GB" sz="1200" b="0" i="0" u="none" strike="noStrike" kern="1200" baseline="0" dirty="0">
                <a:solidFill>
                  <a:schemeClr val="tx1"/>
                </a:solidFill>
                <a:latin typeface="+mn-lt"/>
                <a:ea typeface="+mn-ea"/>
                <a:cs typeface="+mn-cs"/>
              </a:rPr>
              <a:t> </a:t>
            </a:r>
            <a:r>
              <a:rPr lang="en-GB" sz="1200" b="0" i="0" u="none" strike="noStrike" kern="1200" baseline="0" dirty="0" err="1">
                <a:solidFill>
                  <a:schemeClr val="tx1"/>
                </a:solidFill>
                <a:latin typeface="+mn-lt"/>
                <a:ea typeface="+mn-ea"/>
                <a:cs typeface="+mn-cs"/>
              </a:rPr>
              <a:t>dowod</a:t>
            </a:r>
            <a:r>
              <a:rPr lang="en-GB" sz="1200" b="0" i="0" u="none" strike="noStrike" kern="1200" baseline="0" dirty="0">
                <a:solidFill>
                  <a:schemeClr val="tx1"/>
                </a:solidFill>
                <a:latin typeface="+mn-lt"/>
                <a:ea typeface="+mn-ea"/>
                <a:cs typeface="+mn-cs"/>
              </a:rPr>
              <a:t> </a:t>
            </a:r>
            <a:r>
              <a:rPr lang="en-GB" sz="1200" b="0" i="0" u="none" strike="noStrike" kern="1200" baseline="0" dirty="0" err="1">
                <a:solidFill>
                  <a:schemeClr val="tx1"/>
                </a:solidFill>
                <a:latin typeface="+mn-lt"/>
                <a:ea typeface="+mn-ea"/>
                <a:cs typeface="+mn-cs"/>
              </a:rPr>
              <a:t>jej</a:t>
            </a:r>
            <a:r>
              <a:rPr lang="en-GB" sz="1200" b="0" i="0" u="none" strike="noStrike" kern="1200" baseline="0" dirty="0">
                <a:solidFill>
                  <a:schemeClr val="tx1"/>
                </a:solidFill>
                <a:latin typeface="+mn-lt"/>
                <a:ea typeface="+mn-ea"/>
                <a:cs typeface="+mn-cs"/>
              </a:rPr>
              <a:t> </a:t>
            </a:r>
            <a:r>
              <a:rPr lang="en-GB" sz="1200" b="0" i="0" u="none" strike="noStrike" kern="1200" baseline="0" dirty="0" err="1">
                <a:solidFill>
                  <a:schemeClr val="tx1"/>
                </a:solidFill>
                <a:latin typeface="+mn-lt"/>
                <a:ea typeface="+mn-ea"/>
                <a:cs typeface="+mn-cs"/>
              </a:rPr>
              <a:t>słuszności</a:t>
            </a:r>
            <a:r>
              <a:rPr lang="en-GB" sz="1200" b="0" i="0" u="none" strike="noStrike" kern="1200" baseline="0" dirty="0">
                <a:solidFill>
                  <a:schemeClr val="tx1"/>
                </a:solidFill>
                <a:latin typeface="+mn-lt"/>
                <a:ea typeface="+mn-ea"/>
                <a:cs typeface="+mn-cs"/>
              </a:rPr>
              <a:t>.</a:t>
            </a:r>
            <a:endParaRPr lang="en-GB" dirty="0"/>
          </a:p>
        </p:txBody>
      </p:sp>
      <p:sp>
        <p:nvSpPr>
          <p:cNvPr id="4" name="Slide Number Placeholder 3"/>
          <p:cNvSpPr>
            <a:spLocks noGrp="1"/>
          </p:cNvSpPr>
          <p:nvPr>
            <p:ph type="sldNum" sz="quarter" idx="10"/>
          </p:nvPr>
        </p:nvSpPr>
        <p:spPr/>
        <p:txBody>
          <a:bodyPr/>
          <a:lstStyle/>
          <a:p>
            <a:fld id="{3448D2C9-9F88-43E7-A50D-79B668C3D92B}" type="slidenum">
              <a:rPr lang="en-US" smtClean="0"/>
              <a:pPr/>
              <a:t>6</a:t>
            </a:fld>
            <a:endParaRPr lang="en-US"/>
          </a:p>
        </p:txBody>
      </p:sp>
    </p:spTree>
    <p:extLst>
      <p:ext uri="{BB962C8B-B14F-4D97-AF65-F5344CB8AC3E}">
        <p14:creationId xmlns:p14="http://schemas.microsoft.com/office/powerpoint/2010/main" val="3833363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200" b="0" i="0" u="none" strike="noStrike" kern="1200" baseline="0" dirty="0">
                <a:solidFill>
                  <a:schemeClr val="tx1"/>
                </a:solidFill>
                <a:latin typeface="+mn-lt"/>
                <a:ea typeface="+mn-ea"/>
                <a:cs typeface="+mn-cs"/>
              </a:rPr>
              <a:t>Dla osiągnięcia możliwie wysokiej częstotliwości drgań należy więc dążyć do</a:t>
            </a:r>
          </a:p>
          <a:p>
            <a:r>
              <a:rPr lang="pl-PL" sz="1200" b="0" i="0" u="none" strike="noStrike" kern="1200" baseline="0" dirty="0">
                <a:solidFill>
                  <a:schemeClr val="tx1"/>
                </a:solidFill>
                <a:latin typeface="+mn-lt"/>
                <a:ea typeface="+mn-ea"/>
                <a:cs typeface="+mn-cs"/>
              </a:rPr>
              <a:t>zmniejszenia zarowno indukcyjności L jak i pojemności C obwodu. Ponadto,</a:t>
            </a:r>
          </a:p>
          <a:p>
            <a:r>
              <a:rPr lang="pl-PL" sz="1200" b="0" i="0" u="none" strike="noStrike" kern="1200" baseline="0" dirty="0">
                <a:solidFill>
                  <a:schemeClr val="tx1"/>
                </a:solidFill>
                <a:latin typeface="+mn-lt"/>
                <a:ea typeface="+mn-ea"/>
                <a:cs typeface="+mn-cs"/>
              </a:rPr>
              <a:t>aby wypromieniowywana przez obwod moc była jak największa, obszar przestrzeni,</a:t>
            </a:r>
          </a:p>
          <a:p>
            <a:r>
              <a:rPr lang="pl-PL" sz="1200" b="0" i="0" u="none" strike="noStrike" kern="1200" baseline="0" dirty="0">
                <a:solidFill>
                  <a:schemeClr val="tx1"/>
                </a:solidFill>
                <a:latin typeface="+mn-lt"/>
                <a:ea typeface="+mn-ea"/>
                <a:cs typeface="+mn-cs"/>
              </a:rPr>
              <a:t>w ktorym obwod wytwarza zmienne pole elektryczne i magnetyczne</a:t>
            </a:r>
          </a:p>
          <a:p>
            <a:r>
              <a:rPr lang="pl-PL" sz="1200" b="0" i="0" u="none" strike="noStrike" kern="1200" baseline="0" dirty="0">
                <a:solidFill>
                  <a:schemeClr val="tx1"/>
                </a:solidFill>
                <a:latin typeface="+mn-lt"/>
                <a:ea typeface="+mn-ea"/>
                <a:cs typeface="+mn-cs"/>
              </a:rPr>
              <a:t>— powinien być możliwie duży. Oba cele można zrealizować, przekształcając</a:t>
            </a:r>
          </a:p>
          <a:p>
            <a:r>
              <a:rPr lang="pl-PL" sz="1200" b="0" i="0" u="none" strike="noStrike" kern="1200" baseline="0" dirty="0">
                <a:solidFill>
                  <a:schemeClr val="tx1"/>
                </a:solidFill>
                <a:latin typeface="+mn-lt"/>
                <a:ea typeface="+mn-ea"/>
                <a:cs typeface="+mn-cs"/>
              </a:rPr>
              <a:t>obwod LC w sposob pokazany na rys. 7.15a-d. Obwod redukuje się wowczas</a:t>
            </a:r>
          </a:p>
          <a:p>
            <a:r>
              <a:rPr lang="pl-PL" sz="1200" b="0" i="0" u="none" strike="noStrike" kern="1200" baseline="0" dirty="0">
                <a:solidFill>
                  <a:schemeClr val="tx1"/>
                </a:solidFill>
                <a:latin typeface="+mn-lt"/>
                <a:ea typeface="+mn-ea"/>
                <a:cs typeface="+mn-cs"/>
              </a:rPr>
              <a:t>do odcinka przewodnika, posiadającego niewielką indukcyjność i pojemność.</a:t>
            </a:r>
          </a:p>
          <a:p>
            <a:r>
              <a:rPr lang="pl-PL" sz="1200" b="0" i="0" u="none" strike="noStrike" kern="1200" baseline="0" dirty="0">
                <a:solidFill>
                  <a:schemeClr val="tx1"/>
                </a:solidFill>
                <a:latin typeface="+mn-lt"/>
                <a:ea typeface="+mn-ea"/>
                <a:cs typeface="+mn-cs"/>
              </a:rPr>
              <a:t>Drgania elektryczne w przewodniku mają charakter zbliżony do drgań dipola</a:t>
            </a:r>
          </a:p>
          <a:p>
            <a:r>
              <a:rPr lang="pl-PL" sz="1200" b="0" i="0" u="none" strike="noStrike" kern="1200" baseline="0" dirty="0">
                <a:solidFill>
                  <a:schemeClr val="tx1"/>
                </a:solidFill>
                <a:latin typeface="+mn-lt"/>
                <a:ea typeface="+mn-ea"/>
                <a:cs typeface="+mn-cs"/>
              </a:rPr>
              <a:t>elektrycznego, tzn. układu dwoch rownych, rożnoimiennych ładunkow +q i</a:t>
            </a:r>
          </a:p>
          <a:p>
            <a:r>
              <a:rPr lang="pl-PL" sz="1200" b="0" i="0" u="none" strike="noStrike" kern="1200" baseline="0" dirty="0">
                <a:solidFill>
                  <a:schemeClr val="tx1"/>
                </a:solidFill>
                <a:latin typeface="+mn-lt"/>
                <a:ea typeface="+mn-ea"/>
                <a:cs typeface="+mn-cs"/>
              </a:rPr>
              <a:t>−q, ktorych odległość zmienia się okresowo w czasie (rys. 7.16). W odrożnieniu</a:t>
            </a:r>
          </a:p>
          <a:p>
            <a:r>
              <a:rPr lang="pl-PL" sz="1200" b="0" i="0" u="none" strike="noStrike" kern="1200" baseline="0" dirty="0">
                <a:solidFill>
                  <a:schemeClr val="tx1"/>
                </a:solidFill>
                <a:latin typeface="+mn-lt"/>
                <a:ea typeface="+mn-ea"/>
                <a:cs typeface="+mn-cs"/>
              </a:rPr>
              <a:t>od pola elektrycznego nieruchomych ładunkow, linie sił pola elektrycznego</a:t>
            </a:r>
          </a:p>
          <a:p>
            <a:r>
              <a:rPr lang="pl-PL" sz="1200" b="0" i="0" u="none" strike="noStrike" kern="1200" baseline="0" dirty="0">
                <a:solidFill>
                  <a:schemeClr val="tx1"/>
                </a:solidFill>
                <a:latin typeface="+mn-lt"/>
                <a:ea typeface="+mn-ea"/>
                <a:cs typeface="+mn-cs"/>
              </a:rPr>
              <a:t>drgającego dipola „odrywają się” od ładunkow i przybierają kształt</a:t>
            </a:r>
          </a:p>
          <a:p>
            <a:r>
              <a:rPr lang="pl-PL" sz="1200" b="0" i="0" u="none" strike="noStrike" kern="1200" baseline="0" dirty="0">
                <a:solidFill>
                  <a:schemeClr val="tx1"/>
                </a:solidFill>
                <a:latin typeface="+mn-lt"/>
                <a:ea typeface="+mn-ea"/>
                <a:cs typeface="+mn-cs"/>
              </a:rPr>
              <a:t>pętli, przemieszczających się w przestrzeni (na rysunku pokazano linie sił</a:t>
            </a:r>
          </a:p>
          <a:p>
            <a:r>
              <a:rPr lang="pl-PL" sz="1200" b="0" i="0" u="none" strike="noStrike" kern="1200" baseline="0" dirty="0">
                <a:solidFill>
                  <a:schemeClr val="tx1"/>
                </a:solidFill>
                <a:latin typeface="+mn-lt"/>
                <a:ea typeface="+mn-ea"/>
                <a:cs typeface="+mn-cs"/>
              </a:rPr>
              <a:t>tylko z jednej strony dipola). Linie sił pola magnetycznego (nie pokazane</a:t>
            </a:r>
          </a:p>
          <a:p>
            <a:r>
              <a:rPr lang="pl-PL" sz="1200" b="0" i="0" u="none" strike="noStrike" kern="1200" baseline="0" dirty="0">
                <a:solidFill>
                  <a:schemeClr val="tx1"/>
                </a:solidFill>
                <a:latin typeface="+mn-lt"/>
                <a:ea typeface="+mn-ea"/>
                <a:cs typeface="+mn-cs"/>
              </a:rPr>
              <a:t>na rysunku) są prostopadłe do linii sił pola elektrycznego. Mają one kształt</a:t>
            </a:r>
          </a:p>
          <a:p>
            <a:r>
              <a:rPr lang="pl-PL" sz="1200" b="0" i="0" u="none" strike="noStrike" kern="1200" baseline="0" dirty="0">
                <a:solidFill>
                  <a:schemeClr val="tx1"/>
                </a:solidFill>
                <a:latin typeface="+mn-lt"/>
                <a:ea typeface="+mn-ea"/>
                <a:cs typeface="+mn-cs"/>
              </a:rPr>
              <a:t>wspołosiowych okręgow o rosnących z czasem promieniach, obejmujących</a:t>
            </a:r>
          </a:p>
          <a:p>
            <a:r>
              <a:rPr lang="en-GB" sz="1200" b="0" i="0" u="none" strike="noStrike" kern="1200" baseline="0" dirty="0" err="1">
                <a:solidFill>
                  <a:schemeClr val="tx1"/>
                </a:solidFill>
                <a:latin typeface="+mn-lt"/>
                <a:ea typeface="+mn-ea"/>
                <a:cs typeface="+mn-cs"/>
              </a:rPr>
              <a:t>drgający</a:t>
            </a:r>
            <a:r>
              <a:rPr lang="en-GB" sz="1200" b="0" i="0" u="none" strike="noStrike" kern="1200" baseline="0" dirty="0">
                <a:solidFill>
                  <a:schemeClr val="tx1"/>
                </a:solidFill>
                <a:latin typeface="+mn-lt"/>
                <a:ea typeface="+mn-ea"/>
                <a:cs typeface="+mn-cs"/>
              </a:rPr>
              <a:t> </a:t>
            </a:r>
            <a:r>
              <a:rPr lang="en-GB" sz="1200" b="0" i="0" u="none" strike="noStrike" kern="1200" baseline="0" dirty="0" err="1">
                <a:solidFill>
                  <a:schemeClr val="tx1"/>
                </a:solidFill>
                <a:latin typeface="+mn-lt"/>
                <a:ea typeface="+mn-ea"/>
                <a:cs typeface="+mn-cs"/>
              </a:rPr>
              <a:t>dipol</a:t>
            </a:r>
            <a:r>
              <a:rPr lang="en-GB" sz="1200" b="0" i="0" u="none" strike="noStrike" kern="1200" baseline="0" dirty="0">
                <a:solidFill>
                  <a:schemeClr val="tx1"/>
                </a:solidFill>
                <a:latin typeface="+mn-lt"/>
                <a:ea typeface="+mn-ea"/>
                <a:cs typeface="+mn-cs"/>
              </a:rPr>
              <a:t>.</a:t>
            </a:r>
            <a:endParaRPr lang="en-GB" dirty="0"/>
          </a:p>
        </p:txBody>
      </p:sp>
      <p:sp>
        <p:nvSpPr>
          <p:cNvPr id="4" name="Slide Number Placeholder 3"/>
          <p:cNvSpPr>
            <a:spLocks noGrp="1"/>
          </p:cNvSpPr>
          <p:nvPr>
            <p:ph type="sldNum" sz="quarter" idx="10"/>
          </p:nvPr>
        </p:nvSpPr>
        <p:spPr/>
        <p:txBody>
          <a:bodyPr/>
          <a:lstStyle/>
          <a:p>
            <a:fld id="{3448D2C9-9F88-43E7-A50D-79B668C3D92B}" type="slidenum">
              <a:rPr lang="en-US" smtClean="0"/>
              <a:pPr/>
              <a:t>7</a:t>
            </a:fld>
            <a:endParaRPr lang="en-US"/>
          </a:p>
        </p:txBody>
      </p:sp>
    </p:spTree>
    <p:extLst>
      <p:ext uri="{BB962C8B-B14F-4D97-AF65-F5344CB8AC3E}">
        <p14:creationId xmlns:p14="http://schemas.microsoft.com/office/powerpoint/2010/main" val="401659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448D2C9-9F88-43E7-A50D-79B668C3D92B}" type="slidenum">
              <a:rPr lang="en-US" smtClean="0"/>
              <a:pPr/>
              <a:t>13</a:t>
            </a:fld>
            <a:endParaRPr lang="en-US"/>
          </a:p>
        </p:txBody>
      </p:sp>
    </p:spTree>
    <p:extLst>
      <p:ext uri="{BB962C8B-B14F-4D97-AF65-F5344CB8AC3E}">
        <p14:creationId xmlns:p14="http://schemas.microsoft.com/office/powerpoint/2010/main" val="3210858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8" name="Tytuł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pl-PL"/>
              <a:t>Kliknij, aby edytować styl</a:t>
            </a:r>
            <a:endParaRPr kumimoji="0" lang="en-US"/>
          </a:p>
        </p:txBody>
      </p:sp>
      <p:sp>
        <p:nvSpPr>
          <p:cNvPr id="9" name="Podtytuł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pl-PL"/>
              <a:t>Kliknij, aby edytować styl wzorca podtytułu</a:t>
            </a:r>
            <a:endParaRPr kumimoji="0" lang="en-US"/>
          </a:p>
        </p:txBody>
      </p:sp>
      <p:sp>
        <p:nvSpPr>
          <p:cNvPr id="28" name="Symbol zastępczy daty 27"/>
          <p:cNvSpPr>
            <a:spLocks noGrp="1"/>
          </p:cNvSpPr>
          <p:nvPr>
            <p:ph type="dt" sz="half" idx="10"/>
          </p:nvPr>
        </p:nvSpPr>
        <p:spPr>
          <a:xfrm>
            <a:off x="6400800" y="6355080"/>
            <a:ext cx="2286000" cy="365760"/>
          </a:xfrm>
        </p:spPr>
        <p:txBody>
          <a:bodyPr/>
          <a:lstStyle>
            <a:lvl1pPr>
              <a:defRPr sz="1400"/>
            </a:lvl1pPr>
          </a:lstStyle>
          <a:p>
            <a:fld id="{3C7A5771-5BFF-468A-8CFC-E59130600FAD}" type="datetime1">
              <a:rPr lang="pl-PL" smtClean="0"/>
              <a:pPr/>
              <a:t>12.05.2023</a:t>
            </a:fld>
            <a:endParaRPr lang="en-US"/>
          </a:p>
        </p:txBody>
      </p:sp>
      <p:sp>
        <p:nvSpPr>
          <p:cNvPr id="17" name="Symbol zastępczy stopki 16"/>
          <p:cNvSpPr>
            <a:spLocks noGrp="1"/>
          </p:cNvSpPr>
          <p:nvPr>
            <p:ph type="ftr" sz="quarter" idx="11"/>
          </p:nvPr>
        </p:nvSpPr>
        <p:spPr>
          <a:xfrm>
            <a:off x="2898648" y="6355080"/>
            <a:ext cx="3474720" cy="365760"/>
          </a:xfrm>
        </p:spPr>
        <p:txBody>
          <a:bodyPr/>
          <a:lstStyle/>
          <a:p>
            <a:r>
              <a:rPr lang="en-US"/>
              <a:t>A.Obłąkowska-Mucha</a:t>
            </a:r>
          </a:p>
        </p:txBody>
      </p:sp>
      <p:sp>
        <p:nvSpPr>
          <p:cNvPr id="29" name="Symbol zastępczy numeru slajdu 28"/>
          <p:cNvSpPr>
            <a:spLocks noGrp="1"/>
          </p:cNvSpPr>
          <p:nvPr>
            <p:ph type="sldNum" sz="quarter" idx="12"/>
          </p:nvPr>
        </p:nvSpPr>
        <p:spPr>
          <a:xfrm>
            <a:off x="1216152" y="6355080"/>
            <a:ext cx="1219200" cy="365760"/>
          </a:xfrm>
        </p:spPr>
        <p:txBody>
          <a:bodyPr/>
          <a:lstStyle/>
          <a:p>
            <a:fld id="{D2B2AFBF-65D0-467F-9F4A-9A3DD9A8C4E7}" type="slidenum">
              <a:rPr lang="en-US" smtClean="0"/>
              <a:pPr/>
              <a:t>‹#›</a:t>
            </a:fld>
            <a:endParaRPr lang="en-US"/>
          </a:p>
        </p:txBody>
      </p:sp>
      <p:sp>
        <p:nvSpPr>
          <p:cNvPr id="21" name="Prostokąt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Prostokąt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Prostokąt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Prostokąt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kumimoji="0" lang="pl-PL"/>
              <a:t>Kliknij, aby edytować styl</a:t>
            </a:r>
            <a:endParaRPr kumimoji="0" lang="en-US"/>
          </a:p>
        </p:txBody>
      </p:sp>
      <p:sp>
        <p:nvSpPr>
          <p:cNvPr id="3" name="Symbol zastępczy tytułu pionowego 2"/>
          <p:cNvSpPr>
            <a:spLocks noGrp="1"/>
          </p:cNvSpPr>
          <p:nvPr>
            <p:ph type="body" orient="vert" idx="1"/>
          </p:nvPr>
        </p:nvSpPr>
        <p:spPr/>
        <p:txBody>
          <a:bodyPr vert="eaVert"/>
          <a:lstStyle/>
          <a:p>
            <a:pPr lvl="0" eaLnBrk="1" latinLnBrk="0" hangingPunct="1"/>
            <a:r>
              <a:rPr lang="pl-PL"/>
              <a:t>Kliknij, aby edytować style wzorca tekstu</a:t>
            </a:r>
          </a:p>
          <a:p>
            <a:pPr lvl="1" eaLnBrk="1" latinLnBrk="0" hangingPunct="1"/>
            <a:r>
              <a:rPr lang="pl-PL"/>
              <a:t>Drugi poziom</a:t>
            </a:r>
          </a:p>
          <a:p>
            <a:pPr lvl="2" eaLnBrk="1" latinLnBrk="0" hangingPunct="1"/>
            <a:r>
              <a:rPr lang="pl-PL"/>
              <a:t>Trzeci poziom</a:t>
            </a:r>
          </a:p>
          <a:p>
            <a:pPr lvl="3" eaLnBrk="1" latinLnBrk="0" hangingPunct="1"/>
            <a:r>
              <a:rPr lang="pl-PL"/>
              <a:t>Czwarty poziom</a:t>
            </a:r>
          </a:p>
          <a:p>
            <a:pPr lvl="4" eaLnBrk="1" latinLnBrk="0" hangingPunct="1"/>
            <a:r>
              <a:rPr lang="pl-PL"/>
              <a:t>Piąty poziom</a:t>
            </a:r>
            <a:endParaRPr kumimoji="0" lang="en-US"/>
          </a:p>
        </p:txBody>
      </p:sp>
      <p:sp>
        <p:nvSpPr>
          <p:cNvPr id="4" name="Symbol zastępczy daty 3"/>
          <p:cNvSpPr>
            <a:spLocks noGrp="1"/>
          </p:cNvSpPr>
          <p:nvPr>
            <p:ph type="dt" sz="half" idx="10"/>
          </p:nvPr>
        </p:nvSpPr>
        <p:spPr/>
        <p:txBody>
          <a:bodyPr/>
          <a:lstStyle/>
          <a:p>
            <a:fld id="{BA41DA13-8DF2-44D4-8A6C-070B69A09985}" type="datetime1">
              <a:rPr lang="pl-PL" smtClean="0"/>
              <a:pPr/>
              <a:t>12.05.2023</a:t>
            </a:fld>
            <a:endParaRPr lang="en-US"/>
          </a:p>
        </p:txBody>
      </p:sp>
      <p:sp>
        <p:nvSpPr>
          <p:cNvPr id="5" name="Symbol zastępczy stopki 4"/>
          <p:cNvSpPr>
            <a:spLocks noGrp="1"/>
          </p:cNvSpPr>
          <p:nvPr>
            <p:ph type="ftr" sz="quarter" idx="11"/>
          </p:nvPr>
        </p:nvSpPr>
        <p:spPr/>
        <p:txBody>
          <a:bodyPr/>
          <a:lstStyle/>
          <a:p>
            <a:r>
              <a:rPr lang="en-US"/>
              <a:t>A.Obłąkowska-Mucha</a:t>
            </a:r>
          </a:p>
        </p:txBody>
      </p:sp>
      <p:sp>
        <p:nvSpPr>
          <p:cNvPr id="6" name="Symbol zastępczy numeru slajdu 5"/>
          <p:cNvSpPr>
            <a:spLocks noGrp="1"/>
          </p:cNvSpPr>
          <p:nvPr>
            <p:ph type="sldNum" sz="quarter" idx="12"/>
          </p:nvPr>
        </p:nvSpPr>
        <p:spPr/>
        <p:txBody>
          <a:bodyPr/>
          <a:lstStyle/>
          <a:p>
            <a:fld id="{D2B2AFBF-65D0-467F-9F4A-9A3DD9A8C4E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629400" y="274638"/>
            <a:ext cx="2057400" cy="5851525"/>
          </a:xfrm>
        </p:spPr>
        <p:txBody>
          <a:bodyPr vert="eaVert"/>
          <a:lstStyle/>
          <a:p>
            <a:r>
              <a:rPr kumimoji="0" lang="pl-PL"/>
              <a:t>Kliknij, aby edytować styl</a:t>
            </a:r>
            <a:endParaRPr kumimoji="0" lang="en-US"/>
          </a:p>
        </p:txBody>
      </p:sp>
      <p:sp>
        <p:nvSpPr>
          <p:cNvPr id="3" name="Symbol zastępczy tytułu pionowego 2"/>
          <p:cNvSpPr>
            <a:spLocks noGrp="1"/>
          </p:cNvSpPr>
          <p:nvPr>
            <p:ph type="body" orient="vert" idx="1"/>
          </p:nvPr>
        </p:nvSpPr>
        <p:spPr>
          <a:xfrm>
            <a:off x="457200" y="274638"/>
            <a:ext cx="6019800" cy="5851525"/>
          </a:xfrm>
        </p:spPr>
        <p:txBody>
          <a:bodyPr vert="eaVert"/>
          <a:lstStyle/>
          <a:p>
            <a:pPr lvl="0" eaLnBrk="1" latinLnBrk="0" hangingPunct="1"/>
            <a:r>
              <a:rPr lang="pl-PL"/>
              <a:t>Kliknij, aby edytować style wzorca tekstu</a:t>
            </a:r>
          </a:p>
          <a:p>
            <a:pPr lvl="1" eaLnBrk="1" latinLnBrk="0" hangingPunct="1"/>
            <a:r>
              <a:rPr lang="pl-PL"/>
              <a:t>Drugi poziom</a:t>
            </a:r>
          </a:p>
          <a:p>
            <a:pPr lvl="2" eaLnBrk="1" latinLnBrk="0" hangingPunct="1"/>
            <a:r>
              <a:rPr lang="pl-PL"/>
              <a:t>Trzeci poziom</a:t>
            </a:r>
          </a:p>
          <a:p>
            <a:pPr lvl="3" eaLnBrk="1" latinLnBrk="0" hangingPunct="1"/>
            <a:r>
              <a:rPr lang="pl-PL"/>
              <a:t>Czwarty poziom</a:t>
            </a:r>
          </a:p>
          <a:p>
            <a:pPr lvl="4" eaLnBrk="1" latinLnBrk="0" hangingPunct="1"/>
            <a:r>
              <a:rPr lang="pl-PL"/>
              <a:t>Piąty poziom</a:t>
            </a:r>
            <a:endParaRPr kumimoji="0" lang="en-US"/>
          </a:p>
        </p:txBody>
      </p:sp>
      <p:sp>
        <p:nvSpPr>
          <p:cNvPr id="4" name="Symbol zastępczy daty 3"/>
          <p:cNvSpPr>
            <a:spLocks noGrp="1"/>
          </p:cNvSpPr>
          <p:nvPr>
            <p:ph type="dt" sz="half" idx="10"/>
          </p:nvPr>
        </p:nvSpPr>
        <p:spPr/>
        <p:txBody>
          <a:bodyPr/>
          <a:lstStyle/>
          <a:p>
            <a:fld id="{72DE2B73-831B-4B1B-8311-953B15A65F63}" type="datetime1">
              <a:rPr lang="pl-PL" smtClean="0"/>
              <a:pPr/>
              <a:t>12.05.2023</a:t>
            </a:fld>
            <a:endParaRPr lang="en-US"/>
          </a:p>
        </p:txBody>
      </p:sp>
      <p:sp>
        <p:nvSpPr>
          <p:cNvPr id="5" name="Symbol zastępczy stopki 4"/>
          <p:cNvSpPr>
            <a:spLocks noGrp="1"/>
          </p:cNvSpPr>
          <p:nvPr>
            <p:ph type="ftr" sz="quarter" idx="11"/>
          </p:nvPr>
        </p:nvSpPr>
        <p:spPr/>
        <p:txBody>
          <a:bodyPr/>
          <a:lstStyle/>
          <a:p>
            <a:r>
              <a:rPr lang="en-US"/>
              <a:t>A.Obłąkowska-Mucha</a:t>
            </a:r>
          </a:p>
        </p:txBody>
      </p:sp>
      <p:sp>
        <p:nvSpPr>
          <p:cNvPr id="6" name="Symbol zastępczy numeru slajdu 5"/>
          <p:cNvSpPr>
            <a:spLocks noGrp="1"/>
          </p:cNvSpPr>
          <p:nvPr>
            <p:ph type="sldNum" sz="quarter" idx="12"/>
          </p:nvPr>
        </p:nvSpPr>
        <p:spPr/>
        <p:txBody>
          <a:bodyPr/>
          <a:lstStyle/>
          <a:p>
            <a:fld id="{D2B2AFBF-65D0-467F-9F4A-9A3DD9A8C4E7}" type="slidenum">
              <a:rPr lang="en-US" smtClean="0"/>
              <a:pPr/>
              <a:t>‹#›</a:t>
            </a:fld>
            <a:endParaRPr lang="en-US"/>
          </a:p>
        </p:txBody>
      </p:sp>
      <p:sp>
        <p:nvSpPr>
          <p:cNvPr id="7" name="Łącznik prosty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Trójkąt równoramienny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Łącznik prosty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kumimoji="0" lang="pl-PL"/>
              <a:t>Kliknij, aby edytować styl</a:t>
            </a:r>
            <a:endParaRPr kumimoji="0" lang="en-US"/>
          </a:p>
        </p:txBody>
      </p:sp>
      <p:sp>
        <p:nvSpPr>
          <p:cNvPr id="4" name="Symbol zastępczy daty 3"/>
          <p:cNvSpPr>
            <a:spLocks noGrp="1"/>
          </p:cNvSpPr>
          <p:nvPr>
            <p:ph type="dt" sz="half" idx="10"/>
          </p:nvPr>
        </p:nvSpPr>
        <p:spPr/>
        <p:txBody>
          <a:bodyPr/>
          <a:lstStyle/>
          <a:p>
            <a:fld id="{21FFE860-2B58-4204-8C6C-C805446A84C1}" type="datetime1">
              <a:rPr lang="pl-PL" smtClean="0"/>
              <a:pPr/>
              <a:t>12.05.2023</a:t>
            </a:fld>
            <a:endParaRPr lang="en-US"/>
          </a:p>
        </p:txBody>
      </p:sp>
      <p:sp>
        <p:nvSpPr>
          <p:cNvPr id="5" name="Symbol zastępczy stopki 4"/>
          <p:cNvSpPr>
            <a:spLocks noGrp="1"/>
          </p:cNvSpPr>
          <p:nvPr>
            <p:ph type="ftr" sz="quarter" idx="11"/>
          </p:nvPr>
        </p:nvSpPr>
        <p:spPr/>
        <p:txBody>
          <a:bodyPr/>
          <a:lstStyle/>
          <a:p>
            <a:r>
              <a:rPr lang="en-US"/>
              <a:t>A.Obłąkowska-Mucha</a:t>
            </a:r>
          </a:p>
        </p:txBody>
      </p:sp>
      <p:sp>
        <p:nvSpPr>
          <p:cNvPr id="6" name="Symbol zastępczy numeru slajdu 5"/>
          <p:cNvSpPr>
            <a:spLocks noGrp="1"/>
          </p:cNvSpPr>
          <p:nvPr>
            <p:ph type="sldNum" sz="quarter" idx="12"/>
          </p:nvPr>
        </p:nvSpPr>
        <p:spPr/>
        <p:txBody>
          <a:bodyPr/>
          <a:lstStyle/>
          <a:p>
            <a:fld id="{D2B2AFBF-65D0-467F-9F4A-9A3DD9A8C4E7}" type="slidenum">
              <a:rPr lang="en-US" smtClean="0"/>
              <a:pPr/>
              <a:t>‹#›</a:t>
            </a:fld>
            <a:endParaRPr lang="en-US"/>
          </a:p>
        </p:txBody>
      </p:sp>
      <p:sp>
        <p:nvSpPr>
          <p:cNvPr id="8" name="Symbol zastępczy zawartości 7"/>
          <p:cNvSpPr>
            <a:spLocks noGrp="1"/>
          </p:cNvSpPr>
          <p:nvPr>
            <p:ph sz="quarter" idx="1"/>
          </p:nvPr>
        </p:nvSpPr>
        <p:spPr>
          <a:xfrm>
            <a:off x="457200" y="1219200"/>
            <a:ext cx="8229600" cy="4937760"/>
          </a:xfrm>
        </p:spPr>
        <p:txBody>
          <a:bodyPr/>
          <a:lstStyle/>
          <a:p>
            <a:pPr lvl="0" eaLnBrk="1" latinLnBrk="0" hangingPunct="1"/>
            <a:r>
              <a:rPr lang="pl-PL"/>
              <a:t>Kliknij, aby edytować style wzorca tekstu</a:t>
            </a:r>
          </a:p>
          <a:p>
            <a:pPr lvl="1" eaLnBrk="1" latinLnBrk="0" hangingPunct="1"/>
            <a:r>
              <a:rPr lang="pl-PL"/>
              <a:t>Drugi poziom</a:t>
            </a:r>
          </a:p>
          <a:p>
            <a:pPr lvl="2" eaLnBrk="1" latinLnBrk="0" hangingPunct="1"/>
            <a:r>
              <a:rPr lang="pl-PL"/>
              <a:t>Trzeci poziom</a:t>
            </a:r>
          </a:p>
          <a:p>
            <a:pPr lvl="3" eaLnBrk="1" latinLnBrk="0" hangingPunct="1"/>
            <a:r>
              <a:rPr lang="pl-PL"/>
              <a:t>Czwarty poziom</a:t>
            </a:r>
          </a:p>
          <a:p>
            <a:pPr lvl="4" eaLnBrk="1" latinLnBrk="0" hangingPunct="1"/>
            <a:r>
              <a:rPr lang="pl-PL"/>
              <a:t>Piąty poziom</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bg>
      <p:bgRef idx="1001">
        <a:schemeClr val="bg2"/>
      </p:bgRef>
    </p:bg>
    <p:spTree>
      <p:nvGrpSpPr>
        <p:cNvPr id="1" name=""/>
        <p:cNvGrpSpPr/>
        <p:nvPr/>
      </p:nvGrpSpPr>
      <p:grpSpPr>
        <a:xfrm>
          <a:off x="0" y="0"/>
          <a:ext cx="0" cy="0"/>
          <a:chOff x="0" y="0"/>
          <a:chExt cx="0" cy="0"/>
        </a:xfrm>
      </p:grpSpPr>
      <p:sp>
        <p:nvSpPr>
          <p:cNvPr id="2" name="Tytuł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pl-PL"/>
              <a:t>Kliknij, aby edytować styl</a:t>
            </a:r>
            <a:endParaRPr kumimoji="0" lang="en-US"/>
          </a:p>
        </p:txBody>
      </p:sp>
      <p:sp>
        <p:nvSpPr>
          <p:cNvPr id="3" name="Symbol zastępczy tekstu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pl-PL"/>
              <a:t>Kliknij, aby edytować style wzorca tekstu</a:t>
            </a:r>
          </a:p>
        </p:txBody>
      </p:sp>
      <p:sp>
        <p:nvSpPr>
          <p:cNvPr id="4" name="Symbol zastępczy daty 3"/>
          <p:cNvSpPr>
            <a:spLocks noGrp="1"/>
          </p:cNvSpPr>
          <p:nvPr>
            <p:ph type="dt" sz="half" idx="10"/>
          </p:nvPr>
        </p:nvSpPr>
        <p:spPr>
          <a:xfrm>
            <a:off x="6400800" y="6355080"/>
            <a:ext cx="2286000" cy="365760"/>
          </a:xfrm>
        </p:spPr>
        <p:txBody>
          <a:bodyPr/>
          <a:lstStyle/>
          <a:p>
            <a:fld id="{F6C9DF74-4BCA-4F5E-92EE-6FA3C1E4141F}" type="datetime1">
              <a:rPr lang="pl-PL" smtClean="0"/>
              <a:pPr/>
              <a:t>12.05.2023</a:t>
            </a:fld>
            <a:endParaRPr lang="en-US"/>
          </a:p>
        </p:txBody>
      </p:sp>
      <p:sp>
        <p:nvSpPr>
          <p:cNvPr id="5" name="Symbol zastępczy stopki 4"/>
          <p:cNvSpPr>
            <a:spLocks noGrp="1"/>
          </p:cNvSpPr>
          <p:nvPr>
            <p:ph type="ftr" sz="quarter" idx="11"/>
          </p:nvPr>
        </p:nvSpPr>
        <p:spPr>
          <a:xfrm>
            <a:off x="2898648" y="6355080"/>
            <a:ext cx="3474720" cy="365760"/>
          </a:xfrm>
        </p:spPr>
        <p:txBody>
          <a:bodyPr/>
          <a:lstStyle/>
          <a:p>
            <a:r>
              <a:rPr lang="en-US"/>
              <a:t>A.Obłąkowska-Mucha</a:t>
            </a:r>
          </a:p>
        </p:txBody>
      </p:sp>
      <p:sp>
        <p:nvSpPr>
          <p:cNvPr id="6" name="Symbol zastępczy numeru slajdu 5"/>
          <p:cNvSpPr>
            <a:spLocks noGrp="1"/>
          </p:cNvSpPr>
          <p:nvPr>
            <p:ph type="sldNum" sz="quarter" idx="12"/>
          </p:nvPr>
        </p:nvSpPr>
        <p:spPr>
          <a:xfrm>
            <a:off x="1069848" y="6355080"/>
            <a:ext cx="1520952" cy="365760"/>
          </a:xfrm>
        </p:spPr>
        <p:txBody>
          <a:bodyPr/>
          <a:lstStyle/>
          <a:p>
            <a:fld id="{D2B2AFBF-65D0-467F-9F4A-9A3DD9A8C4E7}" type="slidenum">
              <a:rPr lang="en-US" smtClean="0"/>
              <a:pPr/>
              <a:t>‹#›</a:t>
            </a:fld>
            <a:endParaRPr lang="en-US"/>
          </a:p>
        </p:txBody>
      </p:sp>
      <p:sp>
        <p:nvSpPr>
          <p:cNvPr id="7" name="Prostokąt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Prostokąt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457200" y="228600"/>
            <a:ext cx="8229600" cy="914400"/>
          </a:xfrm>
        </p:spPr>
        <p:txBody>
          <a:bodyPr/>
          <a:lstStyle/>
          <a:p>
            <a:r>
              <a:rPr kumimoji="0" lang="pl-PL"/>
              <a:t>Kliknij, aby edytować styl</a:t>
            </a:r>
            <a:endParaRPr kumimoji="0" lang="en-US"/>
          </a:p>
        </p:txBody>
      </p:sp>
      <p:sp>
        <p:nvSpPr>
          <p:cNvPr id="5" name="Symbol zastępczy daty 4"/>
          <p:cNvSpPr>
            <a:spLocks noGrp="1"/>
          </p:cNvSpPr>
          <p:nvPr>
            <p:ph type="dt" sz="half" idx="10"/>
          </p:nvPr>
        </p:nvSpPr>
        <p:spPr/>
        <p:txBody>
          <a:bodyPr/>
          <a:lstStyle/>
          <a:p>
            <a:fld id="{B16BDD14-741E-4228-A9EE-B147D7DFE0FF}" type="datetime1">
              <a:rPr lang="pl-PL" smtClean="0"/>
              <a:pPr/>
              <a:t>12.05.2023</a:t>
            </a:fld>
            <a:endParaRPr lang="en-US"/>
          </a:p>
        </p:txBody>
      </p:sp>
      <p:sp>
        <p:nvSpPr>
          <p:cNvPr id="6" name="Symbol zastępczy stopki 5"/>
          <p:cNvSpPr>
            <a:spLocks noGrp="1"/>
          </p:cNvSpPr>
          <p:nvPr>
            <p:ph type="ftr" sz="quarter" idx="11"/>
          </p:nvPr>
        </p:nvSpPr>
        <p:spPr/>
        <p:txBody>
          <a:bodyPr/>
          <a:lstStyle/>
          <a:p>
            <a:r>
              <a:rPr lang="en-US"/>
              <a:t>A.Obłąkowska-Mucha</a:t>
            </a:r>
          </a:p>
        </p:txBody>
      </p:sp>
      <p:sp>
        <p:nvSpPr>
          <p:cNvPr id="7" name="Symbol zastępczy numeru slajdu 6"/>
          <p:cNvSpPr>
            <a:spLocks noGrp="1"/>
          </p:cNvSpPr>
          <p:nvPr>
            <p:ph type="sldNum" sz="quarter" idx="12"/>
          </p:nvPr>
        </p:nvSpPr>
        <p:spPr/>
        <p:txBody>
          <a:bodyPr/>
          <a:lstStyle/>
          <a:p>
            <a:fld id="{D2B2AFBF-65D0-467F-9F4A-9A3DD9A8C4E7}" type="slidenum">
              <a:rPr lang="en-US" smtClean="0"/>
              <a:pPr/>
              <a:t>‹#›</a:t>
            </a:fld>
            <a:endParaRPr lang="en-US"/>
          </a:p>
        </p:txBody>
      </p:sp>
      <p:sp>
        <p:nvSpPr>
          <p:cNvPr id="9" name="Symbol zastępczy zawartości 8"/>
          <p:cNvSpPr>
            <a:spLocks noGrp="1"/>
          </p:cNvSpPr>
          <p:nvPr>
            <p:ph sz="quarter" idx="1"/>
          </p:nvPr>
        </p:nvSpPr>
        <p:spPr>
          <a:xfrm>
            <a:off x="457200" y="1219200"/>
            <a:ext cx="4041648" cy="4937760"/>
          </a:xfrm>
        </p:spPr>
        <p:txBody>
          <a:bodyPr/>
          <a:lstStyle/>
          <a:p>
            <a:pPr lvl="0" eaLnBrk="1" latinLnBrk="0" hangingPunct="1"/>
            <a:r>
              <a:rPr lang="pl-PL"/>
              <a:t>Kliknij, aby edytować style wzorca tekstu</a:t>
            </a:r>
          </a:p>
          <a:p>
            <a:pPr lvl="1" eaLnBrk="1" latinLnBrk="0" hangingPunct="1"/>
            <a:r>
              <a:rPr lang="pl-PL"/>
              <a:t>Drugi poziom</a:t>
            </a:r>
          </a:p>
          <a:p>
            <a:pPr lvl="2" eaLnBrk="1" latinLnBrk="0" hangingPunct="1"/>
            <a:r>
              <a:rPr lang="pl-PL"/>
              <a:t>Trzeci poziom</a:t>
            </a:r>
          </a:p>
          <a:p>
            <a:pPr lvl="3" eaLnBrk="1" latinLnBrk="0" hangingPunct="1"/>
            <a:r>
              <a:rPr lang="pl-PL"/>
              <a:t>Czwarty poziom</a:t>
            </a:r>
          </a:p>
          <a:p>
            <a:pPr lvl="4" eaLnBrk="1" latinLnBrk="0" hangingPunct="1"/>
            <a:r>
              <a:rPr lang="pl-PL"/>
              <a:t>Piąty poziom</a:t>
            </a:r>
            <a:endParaRPr kumimoji="0" lang="en-US"/>
          </a:p>
        </p:txBody>
      </p:sp>
      <p:sp>
        <p:nvSpPr>
          <p:cNvPr id="11" name="Symbol zastępczy zawartości 10"/>
          <p:cNvSpPr>
            <a:spLocks noGrp="1"/>
          </p:cNvSpPr>
          <p:nvPr>
            <p:ph sz="quarter" idx="2"/>
          </p:nvPr>
        </p:nvSpPr>
        <p:spPr>
          <a:xfrm>
            <a:off x="4632198" y="1216152"/>
            <a:ext cx="4041648" cy="4937760"/>
          </a:xfrm>
        </p:spPr>
        <p:txBody>
          <a:bodyPr/>
          <a:lstStyle/>
          <a:p>
            <a:pPr lvl="0" eaLnBrk="1" latinLnBrk="0" hangingPunct="1"/>
            <a:r>
              <a:rPr lang="pl-PL"/>
              <a:t>Kliknij, aby edytować style wzorca tekstu</a:t>
            </a:r>
          </a:p>
          <a:p>
            <a:pPr lvl="1" eaLnBrk="1" latinLnBrk="0" hangingPunct="1"/>
            <a:r>
              <a:rPr lang="pl-PL"/>
              <a:t>Drugi poziom</a:t>
            </a:r>
          </a:p>
          <a:p>
            <a:pPr lvl="2" eaLnBrk="1" latinLnBrk="0" hangingPunct="1"/>
            <a:r>
              <a:rPr lang="pl-PL"/>
              <a:t>Trzeci poziom</a:t>
            </a:r>
          </a:p>
          <a:p>
            <a:pPr lvl="3" eaLnBrk="1" latinLnBrk="0" hangingPunct="1"/>
            <a:r>
              <a:rPr lang="pl-PL"/>
              <a:t>Czwarty poziom</a:t>
            </a:r>
          </a:p>
          <a:p>
            <a:pPr lvl="4" eaLnBrk="1" latinLnBrk="0" hangingPunct="1"/>
            <a:r>
              <a:rPr lang="pl-PL"/>
              <a:t>Piąty poziom</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457200" y="228600"/>
            <a:ext cx="8229600" cy="914400"/>
          </a:xfrm>
        </p:spPr>
        <p:txBody>
          <a:bodyPr anchor="ctr"/>
          <a:lstStyle>
            <a:lvl1pPr>
              <a:defRPr/>
            </a:lvl1pPr>
          </a:lstStyle>
          <a:p>
            <a:r>
              <a:rPr kumimoji="0" lang="pl-PL"/>
              <a:t>Kliknij, aby edytować styl</a:t>
            </a:r>
            <a:endParaRPr kumimoji="0" lang="en-US"/>
          </a:p>
        </p:txBody>
      </p:sp>
      <p:sp>
        <p:nvSpPr>
          <p:cNvPr id="3" name="Symbol zastępczy tekstu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pl-PL"/>
              <a:t>Kliknij, aby edytować style wzorca tekstu</a:t>
            </a:r>
          </a:p>
        </p:txBody>
      </p:sp>
      <p:sp>
        <p:nvSpPr>
          <p:cNvPr id="4" name="Symbol zastępczy tekstu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pl-PL"/>
              <a:t>Kliknij, aby edytować style wzorca tekstu</a:t>
            </a:r>
          </a:p>
        </p:txBody>
      </p:sp>
      <p:sp>
        <p:nvSpPr>
          <p:cNvPr id="7" name="Symbol zastępczy daty 6"/>
          <p:cNvSpPr>
            <a:spLocks noGrp="1"/>
          </p:cNvSpPr>
          <p:nvPr>
            <p:ph type="dt" sz="half" idx="10"/>
          </p:nvPr>
        </p:nvSpPr>
        <p:spPr/>
        <p:txBody>
          <a:bodyPr/>
          <a:lstStyle/>
          <a:p>
            <a:fld id="{00B27ED3-D6BD-41A5-8332-401D839059F1}" type="datetime1">
              <a:rPr lang="pl-PL" smtClean="0"/>
              <a:pPr/>
              <a:t>12.05.2023</a:t>
            </a:fld>
            <a:endParaRPr lang="en-US"/>
          </a:p>
        </p:txBody>
      </p:sp>
      <p:sp>
        <p:nvSpPr>
          <p:cNvPr id="8" name="Symbol zastępczy stopki 7"/>
          <p:cNvSpPr>
            <a:spLocks noGrp="1"/>
          </p:cNvSpPr>
          <p:nvPr>
            <p:ph type="ftr" sz="quarter" idx="11"/>
          </p:nvPr>
        </p:nvSpPr>
        <p:spPr/>
        <p:txBody>
          <a:bodyPr/>
          <a:lstStyle/>
          <a:p>
            <a:r>
              <a:rPr lang="en-US"/>
              <a:t>A.Obłąkowska-Mucha</a:t>
            </a:r>
          </a:p>
        </p:txBody>
      </p:sp>
      <p:sp>
        <p:nvSpPr>
          <p:cNvPr id="9" name="Symbol zastępczy numeru slajdu 8"/>
          <p:cNvSpPr>
            <a:spLocks noGrp="1"/>
          </p:cNvSpPr>
          <p:nvPr>
            <p:ph type="sldNum" sz="quarter" idx="12"/>
          </p:nvPr>
        </p:nvSpPr>
        <p:spPr/>
        <p:txBody>
          <a:bodyPr/>
          <a:lstStyle/>
          <a:p>
            <a:fld id="{D2B2AFBF-65D0-467F-9F4A-9A3DD9A8C4E7}" type="slidenum">
              <a:rPr lang="en-US" smtClean="0"/>
              <a:pPr/>
              <a:t>‹#›</a:t>
            </a:fld>
            <a:endParaRPr lang="en-US"/>
          </a:p>
        </p:txBody>
      </p:sp>
      <p:sp>
        <p:nvSpPr>
          <p:cNvPr id="11" name="Symbol zastępczy zawartości 10"/>
          <p:cNvSpPr>
            <a:spLocks noGrp="1"/>
          </p:cNvSpPr>
          <p:nvPr>
            <p:ph sz="quarter" idx="2"/>
          </p:nvPr>
        </p:nvSpPr>
        <p:spPr>
          <a:xfrm>
            <a:off x="457200" y="2133600"/>
            <a:ext cx="4038600" cy="4038600"/>
          </a:xfrm>
        </p:spPr>
        <p:txBody>
          <a:bodyPr/>
          <a:lstStyle/>
          <a:p>
            <a:pPr lvl="0" eaLnBrk="1" latinLnBrk="0" hangingPunct="1"/>
            <a:r>
              <a:rPr lang="pl-PL"/>
              <a:t>Kliknij, aby edytować style wzorca tekstu</a:t>
            </a:r>
          </a:p>
          <a:p>
            <a:pPr lvl="1" eaLnBrk="1" latinLnBrk="0" hangingPunct="1"/>
            <a:r>
              <a:rPr lang="pl-PL"/>
              <a:t>Drugi poziom</a:t>
            </a:r>
          </a:p>
          <a:p>
            <a:pPr lvl="2" eaLnBrk="1" latinLnBrk="0" hangingPunct="1"/>
            <a:r>
              <a:rPr lang="pl-PL"/>
              <a:t>Trzeci poziom</a:t>
            </a:r>
          </a:p>
          <a:p>
            <a:pPr lvl="3" eaLnBrk="1" latinLnBrk="0" hangingPunct="1"/>
            <a:r>
              <a:rPr lang="pl-PL"/>
              <a:t>Czwarty poziom</a:t>
            </a:r>
          </a:p>
          <a:p>
            <a:pPr lvl="4" eaLnBrk="1" latinLnBrk="0" hangingPunct="1"/>
            <a:r>
              <a:rPr lang="pl-PL"/>
              <a:t>Piąty poziom</a:t>
            </a:r>
            <a:endParaRPr kumimoji="0" lang="en-US"/>
          </a:p>
        </p:txBody>
      </p:sp>
      <p:sp>
        <p:nvSpPr>
          <p:cNvPr id="13" name="Symbol zastępczy zawartości 12"/>
          <p:cNvSpPr>
            <a:spLocks noGrp="1"/>
          </p:cNvSpPr>
          <p:nvPr>
            <p:ph sz="quarter" idx="4"/>
          </p:nvPr>
        </p:nvSpPr>
        <p:spPr>
          <a:xfrm>
            <a:off x="4648200" y="2133600"/>
            <a:ext cx="4038600" cy="4038600"/>
          </a:xfrm>
        </p:spPr>
        <p:txBody>
          <a:bodyPr/>
          <a:lstStyle/>
          <a:p>
            <a:pPr lvl="0" eaLnBrk="1" latinLnBrk="0" hangingPunct="1"/>
            <a:r>
              <a:rPr lang="pl-PL"/>
              <a:t>Kliknij, aby edytować style wzorca tekstu</a:t>
            </a:r>
          </a:p>
          <a:p>
            <a:pPr lvl="1" eaLnBrk="1" latinLnBrk="0" hangingPunct="1"/>
            <a:r>
              <a:rPr lang="pl-PL"/>
              <a:t>Drugi poziom</a:t>
            </a:r>
          </a:p>
          <a:p>
            <a:pPr lvl="2" eaLnBrk="1" latinLnBrk="0" hangingPunct="1"/>
            <a:r>
              <a:rPr lang="pl-PL"/>
              <a:t>Trzeci poziom</a:t>
            </a:r>
          </a:p>
          <a:p>
            <a:pPr lvl="3" eaLnBrk="1" latinLnBrk="0" hangingPunct="1"/>
            <a:r>
              <a:rPr lang="pl-PL"/>
              <a:t>Czwarty poziom</a:t>
            </a:r>
          </a:p>
          <a:p>
            <a:pPr lvl="4" eaLnBrk="1" latinLnBrk="0" hangingPunct="1"/>
            <a:r>
              <a:rPr lang="pl-PL"/>
              <a:t>Piąty poziom</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457200" y="228600"/>
            <a:ext cx="8229600" cy="914400"/>
          </a:xfrm>
        </p:spPr>
        <p:txBody>
          <a:bodyPr/>
          <a:lstStyle/>
          <a:p>
            <a:r>
              <a:rPr kumimoji="0" lang="pl-PL"/>
              <a:t>Kliknij, aby edytować styl</a:t>
            </a:r>
            <a:endParaRPr kumimoji="0" lang="en-US"/>
          </a:p>
        </p:txBody>
      </p:sp>
      <p:sp>
        <p:nvSpPr>
          <p:cNvPr id="3" name="Symbol zastępczy daty 2"/>
          <p:cNvSpPr>
            <a:spLocks noGrp="1"/>
          </p:cNvSpPr>
          <p:nvPr>
            <p:ph type="dt" sz="half" idx="10"/>
          </p:nvPr>
        </p:nvSpPr>
        <p:spPr/>
        <p:txBody>
          <a:bodyPr/>
          <a:lstStyle/>
          <a:p>
            <a:fld id="{B32807C7-86A1-4E07-856B-61A4A6621821}" type="datetime1">
              <a:rPr lang="pl-PL" smtClean="0"/>
              <a:pPr/>
              <a:t>12.05.2023</a:t>
            </a:fld>
            <a:endParaRPr lang="en-US"/>
          </a:p>
        </p:txBody>
      </p:sp>
      <p:sp>
        <p:nvSpPr>
          <p:cNvPr id="4" name="Symbol zastępczy stopki 3"/>
          <p:cNvSpPr>
            <a:spLocks noGrp="1"/>
          </p:cNvSpPr>
          <p:nvPr>
            <p:ph type="ftr" sz="quarter" idx="11"/>
          </p:nvPr>
        </p:nvSpPr>
        <p:spPr/>
        <p:txBody>
          <a:bodyPr/>
          <a:lstStyle/>
          <a:p>
            <a:r>
              <a:rPr lang="en-US"/>
              <a:t>A.Obłąkowska-Mucha</a:t>
            </a:r>
          </a:p>
        </p:txBody>
      </p:sp>
      <p:sp>
        <p:nvSpPr>
          <p:cNvPr id="5" name="Symbol zastępczy numeru slajdu 4"/>
          <p:cNvSpPr>
            <a:spLocks noGrp="1"/>
          </p:cNvSpPr>
          <p:nvPr>
            <p:ph type="sldNum" sz="quarter" idx="12"/>
          </p:nvPr>
        </p:nvSpPr>
        <p:spPr/>
        <p:txBody>
          <a:bodyPr/>
          <a:lstStyle/>
          <a:p>
            <a:fld id="{D2B2AFBF-65D0-467F-9F4A-9A3DD9A8C4E7}" type="slidenum">
              <a:rPr lang="en-US" smtClean="0"/>
              <a:pPr/>
              <a:t>‹#›</a:t>
            </a:fld>
            <a:endParaRPr lang="en-US"/>
          </a:p>
        </p:txBody>
      </p:sp>
      <p:sp>
        <p:nvSpPr>
          <p:cNvPr id="6" name="Trójkąt równoramienny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F6BA9C7E-BD52-469F-B087-9FD5C103E594}" type="datetime1">
              <a:rPr lang="pl-PL" smtClean="0"/>
              <a:pPr/>
              <a:t>12.05.2023</a:t>
            </a:fld>
            <a:endParaRPr lang="en-US"/>
          </a:p>
        </p:txBody>
      </p:sp>
      <p:sp>
        <p:nvSpPr>
          <p:cNvPr id="3" name="Symbol zastępczy stopki 2"/>
          <p:cNvSpPr>
            <a:spLocks noGrp="1"/>
          </p:cNvSpPr>
          <p:nvPr>
            <p:ph type="ftr" sz="quarter" idx="11"/>
          </p:nvPr>
        </p:nvSpPr>
        <p:spPr/>
        <p:txBody>
          <a:bodyPr/>
          <a:lstStyle/>
          <a:p>
            <a:r>
              <a:rPr lang="en-US"/>
              <a:t>A.Obłąkowska-Mucha</a:t>
            </a:r>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a:t>
            </a:fld>
            <a:endParaRPr lang="en-US"/>
          </a:p>
        </p:txBody>
      </p:sp>
      <p:sp>
        <p:nvSpPr>
          <p:cNvPr id="5" name="Łącznik prosty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Trójkąt równoramienny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pl-PL"/>
              <a:t>Kliknij, aby edytować styl</a:t>
            </a:r>
            <a:endParaRPr kumimoji="0" lang="en-US"/>
          </a:p>
        </p:txBody>
      </p:sp>
      <p:sp>
        <p:nvSpPr>
          <p:cNvPr id="3" name="Symbol zastępczy tekstu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pl-PL"/>
              <a:t>Kliknij, aby edytować style wzorca tekstu</a:t>
            </a:r>
          </a:p>
        </p:txBody>
      </p:sp>
      <p:sp>
        <p:nvSpPr>
          <p:cNvPr id="5" name="Symbol zastępczy daty 4"/>
          <p:cNvSpPr>
            <a:spLocks noGrp="1"/>
          </p:cNvSpPr>
          <p:nvPr>
            <p:ph type="dt" sz="half" idx="10"/>
          </p:nvPr>
        </p:nvSpPr>
        <p:spPr/>
        <p:txBody>
          <a:bodyPr/>
          <a:lstStyle/>
          <a:p>
            <a:fld id="{6475BA39-341C-49E0-8933-6D87E73890A9}" type="datetime1">
              <a:rPr lang="pl-PL" smtClean="0"/>
              <a:pPr/>
              <a:t>12.05.2023</a:t>
            </a:fld>
            <a:endParaRPr lang="en-US"/>
          </a:p>
        </p:txBody>
      </p:sp>
      <p:sp>
        <p:nvSpPr>
          <p:cNvPr id="6" name="Symbol zastępczy stopki 5"/>
          <p:cNvSpPr>
            <a:spLocks noGrp="1"/>
          </p:cNvSpPr>
          <p:nvPr>
            <p:ph type="ftr" sz="quarter" idx="11"/>
          </p:nvPr>
        </p:nvSpPr>
        <p:spPr/>
        <p:txBody>
          <a:bodyPr/>
          <a:lstStyle/>
          <a:p>
            <a:r>
              <a:rPr lang="en-US"/>
              <a:t>A.Obłąkowska-Mucha</a:t>
            </a:r>
          </a:p>
        </p:txBody>
      </p:sp>
      <p:sp>
        <p:nvSpPr>
          <p:cNvPr id="7" name="Symbol zastępczy numeru slajdu 6"/>
          <p:cNvSpPr>
            <a:spLocks noGrp="1"/>
          </p:cNvSpPr>
          <p:nvPr>
            <p:ph type="sldNum" sz="quarter" idx="12"/>
          </p:nvPr>
        </p:nvSpPr>
        <p:spPr/>
        <p:txBody>
          <a:bodyPr/>
          <a:lstStyle/>
          <a:p>
            <a:fld id="{D2B2AFBF-65D0-467F-9F4A-9A3DD9A8C4E7}" type="slidenum">
              <a:rPr lang="en-US" smtClean="0"/>
              <a:pPr/>
              <a:t>‹#›</a:t>
            </a:fld>
            <a:endParaRPr lang="en-US"/>
          </a:p>
        </p:txBody>
      </p:sp>
      <p:sp>
        <p:nvSpPr>
          <p:cNvPr id="8" name="Łącznik prosty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Łącznik prosty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Trójkąt równoramienny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ymbol zastępczy zawartości 11"/>
          <p:cNvSpPr>
            <a:spLocks noGrp="1"/>
          </p:cNvSpPr>
          <p:nvPr>
            <p:ph sz="quarter" idx="1"/>
          </p:nvPr>
        </p:nvSpPr>
        <p:spPr>
          <a:xfrm>
            <a:off x="304800" y="304800"/>
            <a:ext cx="5715000" cy="5715000"/>
          </a:xfrm>
        </p:spPr>
        <p:txBody>
          <a:bodyPr/>
          <a:lstStyle/>
          <a:p>
            <a:pPr lvl="0" eaLnBrk="1" latinLnBrk="0" hangingPunct="1"/>
            <a:r>
              <a:rPr lang="pl-PL"/>
              <a:t>Kliknij, aby edytować style wzorca tekstu</a:t>
            </a:r>
          </a:p>
          <a:p>
            <a:pPr lvl="1" eaLnBrk="1" latinLnBrk="0" hangingPunct="1"/>
            <a:r>
              <a:rPr lang="pl-PL"/>
              <a:t>Drugi poziom</a:t>
            </a:r>
          </a:p>
          <a:p>
            <a:pPr lvl="2" eaLnBrk="1" latinLnBrk="0" hangingPunct="1"/>
            <a:r>
              <a:rPr lang="pl-PL"/>
              <a:t>Trzeci poziom</a:t>
            </a:r>
          </a:p>
          <a:p>
            <a:pPr lvl="3" eaLnBrk="1" latinLnBrk="0" hangingPunct="1"/>
            <a:r>
              <a:rPr lang="pl-PL"/>
              <a:t>Czwarty poziom</a:t>
            </a:r>
          </a:p>
          <a:p>
            <a:pPr lvl="4" eaLnBrk="1" latinLnBrk="0" hangingPunct="1"/>
            <a:r>
              <a:rPr lang="pl-PL"/>
              <a:t>Piąty poziom</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bg>
      <p:bgRef idx="1001">
        <a:schemeClr val="bg2"/>
      </p:bgRef>
    </p:bg>
    <p:spTree>
      <p:nvGrpSpPr>
        <p:cNvPr id="1" name=""/>
        <p:cNvGrpSpPr/>
        <p:nvPr/>
      </p:nvGrpSpPr>
      <p:grpSpPr>
        <a:xfrm>
          <a:off x="0" y="0"/>
          <a:ext cx="0" cy="0"/>
          <a:chOff x="0" y="0"/>
          <a:chExt cx="0" cy="0"/>
        </a:xfrm>
      </p:grpSpPr>
      <p:sp>
        <p:nvSpPr>
          <p:cNvPr id="2" name="Tytuł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pl-PL"/>
              <a:t>Kliknij, aby edytować styl</a:t>
            </a:r>
            <a:endParaRPr kumimoji="0" lang="en-US"/>
          </a:p>
        </p:txBody>
      </p:sp>
      <p:sp>
        <p:nvSpPr>
          <p:cNvPr id="3" name="Symbol zastępczy obrazu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pl-PL"/>
              <a:t>Kliknij ikonę, aby dodać obraz</a:t>
            </a:r>
            <a:endParaRPr kumimoji="0" lang="en-US" dirty="0"/>
          </a:p>
        </p:txBody>
      </p:sp>
      <p:sp>
        <p:nvSpPr>
          <p:cNvPr id="4" name="Symbol zastępczy tekstu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pl-PL"/>
              <a:t>Kliknij, aby edytować style wzorca tekstu</a:t>
            </a:r>
          </a:p>
        </p:txBody>
      </p:sp>
      <p:sp>
        <p:nvSpPr>
          <p:cNvPr id="5" name="Symbol zastępczy daty 4"/>
          <p:cNvSpPr>
            <a:spLocks noGrp="1"/>
          </p:cNvSpPr>
          <p:nvPr>
            <p:ph type="dt" sz="half" idx="10"/>
          </p:nvPr>
        </p:nvSpPr>
        <p:spPr/>
        <p:txBody>
          <a:bodyPr/>
          <a:lstStyle/>
          <a:p>
            <a:fld id="{65471173-CF12-4D38-B679-6B2B3C5EACCB}" type="datetime1">
              <a:rPr lang="pl-PL" smtClean="0"/>
              <a:pPr/>
              <a:t>12.05.2023</a:t>
            </a:fld>
            <a:endParaRPr lang="en-US"/>
          </a:p>
        </p:txBody>
      </p:sp>
      <p:sp>
        <p:nvSpPr>
          <p:cNvPr id="6" name="Symbol zastępczy stopki 5"/>
          <p:cNvSpPr>
            <a:spLocks noGrp="1"/>
          </p:cNvSpPr>
          <p:nvPr>
            <p:ph type="ftr" sz="quarter" idx="11"/>
          </p:nvPr>
        </p:nvSpPr>
        <p:spPr/>
        <p:txBody>
          <a:bodyPr/>
          <a:lstStyle/>
          <a:p>
            <a:r>
              <a:rPr lang="en-US"/>
              <a:t>A.Obłąkowska-Mucha</a:t>
            </a:r>
          </a:p>
        </p:txBody>
      </p:sp>
      <p:sp>
        <p:nvSpPr>
          <p:cNvPr id="7" name="Symbol zastępczy numeru slajdu 6"/>
          <p:cNvSpPr>
            <a:spLocks noGrp="1"/>
          </p:cNvSpPr>
          <p:nvPr>
            <p:ph type="sldNum" sz="quarter" idx="12"/>
          </p:nvPr>
        </p:nvSpPr>
        <p:spPr/>
        <p:txBody>
          <a:bodyPr/>
          <a:lstStyle/>
          <a:p>
            <a:fld id="{D2B2AFBF-65D0-467F-9F4A-9A3DD9A8C4E7}" type="slidenum">
              <a:rPr lang="en-US" smtClean="0"/>
              <a:pPr/>
              <a:t>‹#›</a:t>
            </a:fld>
            <a:endParaRPr lang="en-US"/>
          </a:p>
        </p:txBody>
      </p:sp>
      <p:sp>
        <p:nvSpPr>
          <p:cNvPr id="8" name="Łącznik prosty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Trójkąt równoramienny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Prostokąt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Symbol zastępczy tytułu 21"/>
          <p:cNvSpPr>
            <a:spLocks noGrp="1"/>
          </p:cNvSpPr>
          <p:nvPr>
            <p:ph type="title"/>
          </p:nvPr>
        </p:nvSpPr>
        <p:spPr>
          <a:xfrm>
            <a:off x="457200" y="152400"/>
            <a:ext cx="8229600" cy="990600"/>
          </a:xfrm>
          <a:prstGeom prst="rect">
            <a:avLst/>
          </a:prstGeom>
        </p:spPr>
        <p:txBody>
          <a:bodyPr vert="horz" anchor="b" anchorCtr="0">
            <a:normAutofit/>
          </a:bodyPr>
          <a:lstStyle/>
          <a:p>
            <a:r>
              <a:rPr kumimoji="0" lang="pl-PL"/>
              <a:t>Kliknij, aby edytować styl</a:t>
            </a:r>
            <a:endParaRPr kumimoji="0" lang="en-US"/>
          </a:p>
        </p:txBody>
      </p:sp>
      <p:sp>
        <p:nvSpPr>
          <p:cNvPr id="13" name="Symbol zastępczy tekstu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pl-PL"/>
              <a:t>Kliknij, aby edytować style wzorca tekstu</a:t>
            </a:r>
          </a:p>
          <a:p>
            <a:pPr lvl="1" eaLnBrk="1" latinLnBrk="0" hangingPunct="1"/>
            <a:r>
              <a:rPr kumimoji="0" lang="pl-PL"/>
              <a:t>Drugi poziom</a:t>
            </a:r>
          </a:p>
          <a:p>
            <a:pPr lvl="2" eaLnBrk="1" latinLnBrk="0" hangingPunct="1"/>
            <a:r>
              <a:rPr kumimoji="0" lang="pl-PL"/>
              <a:t>Trzeci poziom</a:t>
            </a:r>
          </a:p>
          <a:p>
            <a:pPr lvl="3" eaLnBrk="1" latinLnBrk="0" hangingPunct="1"/>
            <a:r>
              <a:rPr kumimoji="0" lang="pl-PL"/>
              <a:t>Czwarty poziom</a:t>
            </a:r>
          </a:p>
          <a:p>
            <a:pPr lvl="4" eaLnBrk="1" latinLnBrk="0" hangingPunct="1"/>
            <a:r>
              <a:rPr kumimoji="0" lang="pl-PL"/>
              <a:t>Piąty poziom</a:t>
            </a:r>
            <a:endParaRPr kumimoji="0" lang="en-US"/>
          </a:p>
        </p:txBody>
      </p:sp>
      <p:sp>
        <p:nvSpPr>
          <p:cNvPr id="14" name="Symbol zastępczy daty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4392010F-EC88-4BAC-9926-B6DCFF5A54F5}" type="datetime1">
              <a:rPr lang="pl-PL" smtClean="0"/>
              <a:pPr/>
              <a:t>12.05.2023</a:t>
            </a:fld>
            <a:endParaRPr lang="en-US"/>
          </a:p>
        </p:txBody>
      </p:sp>
      <p:sp>
        <p:nvSpPr>
          <p:cNvPr id="3" name="Symbol zastępczy stopki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r>
              <a:rPr lang="en-US"/>
              <a:t>A.Obłąkowska-Mucha</a:t>
            </a:r>
          </a:p>
        </p:txBody>
      </p:sp>
      <p:sp>
        <p:nvSpPr>
          <p:cNvPr id="23" name="Symbol zastępczy numeru slajdu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D2B2AFBF-65D0-467F-9F4A-9A3DD9A8C4E7}" type="slidenum">
              <a:rPr lang="en-US" smtClean="0"/>
              <a:pPr/>
              <a:t>‹#›</a:t>
            </a:fld>
            <a:endParaRPr lang="en-US"/>
          </a:p>
        </p:txBody>
      </p:sp>
      <p:sp>
        <p:nvSpPr>
          <p:cNvPr id="28" name="Łącznik prosty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Łącznik prosty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Trójkąt równoramienny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hf hd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openstax.org/details/books/fizyka-dla-szk%C3%B3%C5%82-wy%C5%BCszych-tom-2"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hyperlink" Target="http://en.wikipedia.org/wiki/Electromagnetic_radiation" TargetMode="External"/><Relationship Id="rId2" Type="http://schemas.openxmlformats.org/officeDocument/2006/relationships/image" Target="../media/image20.gif"/><Relationship Id="rId1" Type="http://schemas.openxmlformats.org/officeDocument/2006/relationships/slideLayout" Target="../slideLayouts/slideLayout2.xml"/><Relationship Id="rId6" Type="http://schemas.openxmlformats.org/officeDocument/2006/relationships/image" Target="../media/image3000.png"/><Relationship Id="rId5" Type="http://schemas.openxmlformats.org/officeDocument/2006/relationships/image" Target="../media/image29000.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4.png"/><Relationship Id="rId4" Type="http://schemas.openxmlformats.org/officeDocument/2006/relationships/image" Target="../media/image23.pn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9.png"/><Relationship Id="rId7"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80.png"/><Relationship Id="rId2" Type="http://schemas.openxmlformats.org/officeDocument/2006/relationships/image" Target="../media/image430.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hyperlink" Target="http://www.if.pw.edu.pl/~bibliot/archiwum/adamczyk/WykLadyFO/FoWWW_43.html" TargetMode="External"/><Relationship Id="rId3" Type="http://schemas.openxmlformats.org/officeDocument/2006/relationships/image" Target="../media/image27.jpeg"/><Relationship Id="rId7" Type="http://schemas.openxmlformats.org/officeDocument/2006/relationships/image" Target="../media/image29.gif"/><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png"/><Relationship Id="rId4" Type="http://schemas.openxmlformats.org/officeDocument/2006/relationships/image" Target="../media/image28.gif"/></Relationships>
</file>

<file path=ppt/slides/_rels/slide17.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570.png"/><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8.png"/><Relationship Id="rId11" Type="http://schemas.openxmlformats.org/officeDocument/2006/relationships/image" Target="../media/image610.png"/><Relationship Id="rId5" Type="http://schemas.openxmlformats.org/officeDocument/2006/relationships/image" Target="../media/image34.jpeg"/><Relationship Id="rId10" Type="http://schemas.openxmlformats.org/officeDocument/2006/relationships/image" Target="../media/image31.wmf"/><Relationship Id="rId4" Type="http://schemas.openxmlformats.org/officeDocument/2006/relationships/image" Target="../media/image33.png"/><Relationship Id="rId9"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900.png"/><Relationship Id="rId2" Type="http://schemas.openxmlformats.org/officeDocument/2006/relationships/image" Target="../media/image2300.png"/><Relationship Id="rId1" Type="http://schemas.openxmlformats.org/officeDocument/2006/relationships/slideLayout" Target="../slideLayouts/slideLayout2.xml"/><Relationship Id="rId5" Type="http://schemas.openxmlformats.org/officeDocument/2006/relationships/image" Target="../media/image311.png"/><Relationship Id="rId4" Type="http://schemas.openxmlformats.org/officeDocument/2006/relationships/image" Target="../media/image300.png"/></Relationships>
</file>

<file path=ppt/slides/_rels/slide2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4.wmf"/><Relationship Id="rId13" Type="http://schemas.openxmlformats.org/officeDocument/2006/relationships/oleObject" Target="../embeddings/oleObject7.bin"/><Relationship Id="rId3" Type="http://schemas.openxmlformats.org/officeDocument/2006/relationships/image" Target="../media/image49.jpeg"/><Relationship Id="rId7" Type="http://schemas.openxmlformats.org/officeDocument/2006/relationships/oleObject" Target="../embeddings/oleObject4.bin"/><Relationship Id="rId12" Type="http://schemas.openxmlformats.org/officeDocument/2006/relationships/image" Target="../media/image46.wmf"/><Relationship Id="rId2" Type="http://schemas.openxmlformats.org/officeDocument/2006/relationships/slideLayout" Target="../slideLayouts/slideLayout2.xml"/><Relationship Id="rId16" Type="http://schemas.openxmlformats.org/officeDocument/2006/relationships/image" Target="../media/image48.wmf"/><Relationship Id="rId1" Type="http://schemas.openxmlformats.org/officeDocument/2006/relationships/vmlDrawing" Target="../drawings/vmlDrawing2.vml"/><Relationship Id="rId6" Type="http://schemas.openxmlformats.org/officeDocument/2006/relationships/image" Target="../media/image43.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45.wmf"/><Relationship Id="rId4" Type="http://schemas.openxmlformats.org/officeDocument/2006/relationships/image" Target="../media/image50.jpeg"/><Relationship Id="rId9" Type="http://schemas.openxmlformats.org/officeDocument/2006/relationships/oleObject" Target="../embeddings/oleObject5.bin"/><Relationship Id="rId14" Type="http://schemas.openxmlformats.org/officeDocument/2006/relationships/image" Target="../media/image47.wmf"/></Relationships>
</file>

<file path=ppt/slides/_rels/slide22.x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image" Target="../media/image55.wmf"/><Relationship Id="rId18" Type="http://schemas.openxmlformats.org/officeDocument/2006/relationships/image" Target="../media/image87.png"/><Relationship Id="rId26" Type="http://schemas.openxmlformats.org/officeDocument/2006/relationships/image" Target="../media/image61.wmf"/><Relationship Id="rId3" Type="http://schemas.openxmlformats.org/officeDocument/2006/relationships/oleObject" Target="../embeddings/oleObject9.bin"/><Relationship Id="rId21" Type="http://schemas.openxmlformats.org/officeDocument/2006/relationships/oleObject" Target="../embeddings/oleObject17.bin"/><Relationship Id="rId7" Type="http://schemas.openxmlformats.org/officeDocument/2006/relationships/oleObject" Target="../embeddings/oleObject11.bin"/><Relationship Id="rId12" Type="http://schemas.openxmlformats.org/officeDocument/2006/relationships/oleObject" Target="../embeddings/oleObject13.bin"/><Relationship Id="rId17" Type="http://schemas.openxmlformats.org/officeDocument/2006/relationships/image" Target="../media/image57.wmf"/><Relationship Id="rId25" Type="http://schemas.openxmlformats.org/officeDocument/2006/relationships/oleObject" Target="../embeddings/oleObject19.bin"/><Relationship Id="rId2" Type="http://schemas.openxmlformats.org/officeDocument/2006/relationships/slideLayout" Target="../slideLayouts/slideLayout2.xml"/><Relationship Id="rId16" Type="http://schemas.openxmlformats.org/officeDocument/2006/relationships/oleObject" Target="../embeddings/oleObject15.bin"/><Relationship Id="rId20" Type="http://schemas.openxmlformats.org/officeDocument/2006/relationships/image" Target="../media/image58.wmf"/><Relationship Id="rId1" Type="http://schemas.openxmlformats.org/officeDocument/2006/relationships/vmlDrawing" Target="../drawings/vmlDrawing3.vml"/><Relationship Id="rId6" Type="http://schemas.openxmlformats.org/officeDocument/2006/relationships/image" Target="../media/image52.wmf"/><Relationship Id="rId11" Type="http://schemas.openxmlformats.org/officeDocument/2006/relationships/image" Target="../media/image49.jpeg"/><Relationship Id="rId24" Type="http://schemas.openxmlformats.org/officeDocument/2006/relationships/image" Target="../media/image60.wmf"/><Relationship Id="rId5" Type="http://schemas.openxmlformats.org/officeDocument/2006/relationships/oleObject" Target="../embeddings/oleObject10.bin"/><Relationship Id="rId15" Type="http://schemas.openxmlformats.org/officeDocument/2006/relationships/image" Target="../media/image56.wmf"/><Relationship Id="rId23" Type="http://schemas.openxmlformats.org/officeDocument/2006/relationships/oleObject" Target="../embeddings/oleObject18.bin"/><Relationship Id="rId28" Type="http://schemas.openxmlformats.org/officeDocument/2006/relationships/image" Target="../media/image62.wmf"/><Relationship Id="rId10" Type="http://schemas.openxmlformats.org/officeDocument/2006/relationships/image" Target="../media/image54.wmf"/><Relationship Id="rId19" Type="http://schemas.openxmlformats.org/officeDocument/2006/relationships/oleObject" Target="../embeddings/oleObject16.bin"/><Relationship Id="rId4" Type="http://schemas.openxmlformats.org/officeDocument/2006/relationships/image" Target="../media/image51.wmf"/><Relationship Id="rId9" Type="http://schemas.openxmlformats.org/officeDocument/2006/relationships/oleObject" Target="../embeddings/oleObject12.bin"/><Relationship Id="rId14" Type="http://schemas.openxmlformats.org/officeDocument/2006/relationships/oleObject" Target="../embeddings/oleObject14.bin"/><Relationship Id="rId22" Type="http://schemas.openxmlformats.org/officeDocument/2006/relationships/image" Target="../media/image59.wmf"/><Relationship Id="rId27" Type="http://schemas.openxmlformats.org/officeDocument/2006/relationships/oleObject" Target="../embeddings/oleObject20.bin"/></Relationships>
</file>

<file path=ppt/slides/_rels/slide23.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67.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64.w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66.wmf"/><Relationship Id="rId4" Type="http://schemas.openxmlformats.org/officeDocument/2006/relationships/image" Target="../media/image63.wmf"/><Relationship Id="rId9" Type="http://schemas.openxmlformats.org/officeDocument/2006/relationships/oleObject" Target="../embeddings/oleObject24.bin"/></Relationships>
</file>

<file path=ppt/slides/_rels/slide24.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image" Target="../media/image72.jpeg"/><Relationship Id="rId7" Type="http://schemas.openxmlformats.org/officeDocument/2006/relationships/oleObject" Target="../embeddings/oleObject27.bin"/><Relationship Id="rId12"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8.wmf"/><Relationship Id="rId11" Type="http://schemas.openxmlformats.org/officeDocument/2006/relationships/oleObject" Target="../embeddings/oleObject29.bin"/><Relationship Id="rId5" Type="http://schemas.openxmlformats.org/officeDocument/2006/relationships/oleObject" Target="../embeddings/oleObject26.bin"/><Relationship Id="rId10" Type="http://schemas.openxmlformats.org/officeDocument/2006/relationships/image" Target="../media/image70.wmf"/><Relationship Id="rId4" Type="http://schemas.openxmlformats.org/officeDocument/2006/relationships/image" Target="../media/image73.jpeg"/><Relationship Id="rId9" Type="http://schemas.openxmlformats.org/officeDocument/2006/relationships/oleObject" Target="../embeddings/oleObject28.bin"/></Relationships>
</file>

<file path=ppt/slides/_rels/slide25.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jpeg"/><Relationship Id="rId7" Type="http://schemas.openxmlformats.org/officeDocument/2006/relationships/image" Target="../media/image79.jpe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gif"/></Relationships>
</file>

<file path=ppt/slides/_rels/slide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81.jpeg"/><Relationship Id="rId1" Type="http://schemas.openxmlformats.org/officeDocument/2006/relationships/slideLayout" Target="../slideLayouts/slideLayout2.xml"/><Relationship Id="rId5" Type="http://schemas.openxmlformats.org/officeDocument/2006/relationships/image" Target="../media/image83.gif"/><Relationship Id="rId4" Type="http://schemas.openxmlformats.org/officeDocument/2006/relationships/image" Target="../media/image82.jpeg"/></Relationships>
</file>

<file path=ppt/slides/_rels/slide27.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image" Target="../media/image82.jpeg"/><Relationship Id="rId7"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84.wmf"/><Relationship Id="rId5" Type="http://schemas.openxmlformats.org/officeDocument/2006/relationships/oleObject" Target="../embeddings/oleObject30.bin"/><Relationship Id="rId4" Type="http://schemas.openxmlformats.org/officeDocument/2006/relationships/image" Target="../media/image86.jpe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91.wmf"/><Relationship Id="rId18" Type="http://schemas.openxmlformats.org/officeDocument/2006/relationships/oleObject" Target="../embeddings/oleObject39.bin"/><Relationship Id="rId3" Type="http://schemas.openxmlformats.org/officeDocument/2006/relationships/oleObject" Target="../embeddings/oleObject32.bin"/><Relationship Id="rId7" Type="http://schemas.openxmlformats.org/officeDocument/2006/relationships/image" Target="../media/image88.wmf"/><Relationship Id="rId12" Type="http://schemas.openxmlformats.org/officeDocument/2006/relationships/oleObject" Target="../embeddings/oleObject36.bin"/><Relationship Id="rId17" Type="http://schemas.openxmlformats.org/officeDocument/2006/relationships/image" Target="../media/image93.wmf"/><Relationship Id="rId2" Type="http://schemas.openxmlformats.org/officeDocument/2006/relationships/slideLayout" Target="../slideLayouts/slideLayout2.xml"/><Relationship Id="rId16" Type="http://schemas.openxmlformats.org/officeDocument/2006/relationships/oleObject" Target="../embeddings/oleObject38.bin"/><Relationship Id="rId1" Type="http://schemas.openxmlformats.org/officeDocument/2006/relationships/vmlDrawing" Target="../drawings/vmlDrawing7.vml"/><Relationship Id="rId6" Type="http://schemas.openxmlformats.org/officeDocument/2006/relationships/oleObject" Target="../embeddings/oleObject33.bin"/><Relationship Id="rId11" Type="http://schemas.openxmlformats.org/officeDocument/2006/relationships/image" Target="../media/image90.wmf"/><Relationship Id="rId5" Type="http://schemas.openxmlformats.org/officeDocument/2006/relationships/image" Target="../media/image94.jpeg"/><Relationship Id="rId15" Type="http://schemas.openxmlformats.org/officeDocument/2006/relationships/image" Target="../media/image92.wmf"/><Relationship Id="rId10" Type="http://schemas.openxmlformats.org/officeDocument/2006/relationships/oleObject" Target="../embeddings/oleObject35.bin"/><Relationship Id="rId19" Type="http://schemas.openxmlformats.org/officeDocument/2006/relationships/image" Target="../media/image63.wmf"/><Relationship Id="rId4" Type="http://schemas.openxmlformats.org/officeDocument/2006/relationships/image" Target="../media/image87.wmf"/><Relationship Id="rId9" Type="http://schemas.openxmlformats.org/officeDocument/2006/relationships/image" Target="../media/image89.wmf"/><Relationship Id="rId14" Type="http://schemas.openxmlformats.org/officeDocument/2006/relationships/oleObject" Target="../embeddings/oleObject37.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42.bin"/><Relationship Id="rId13" Type="http://schemas.openxmlformats.org/officeDocument/2006/relationships/image" Target="../media/image98.wmf"/><Relationship Id="rId3" Type="http://schemas.openxmlformats.org/officeDocument/2006/relationships/image" Target="../media/image99.jpeg"/><Relationship Id="rId7" Type="http://schemas.openxmlformats.org/officeDocument/2006/relationships/image" Target="../media/image96.wmf"/><Relationship Id="rId12"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41.bin"/><Relationship Id="rId11" Type="http://schemas.openxmlformats.org/officeDocument/2006/relationships/image" Target="../media/image88.wmf"/><Relationship Id="rId5" Type="http://schemas.openxmlformats.org/officeDocument/2006/relationships/image" Target="../media/image95.wmf"/><Relationship Id="rId10" Type="http://schemas.openxmlformats.org/officeDocument/2006/relationships/oleObject" Target="../embeddings/oleObject43.bin"/><Relationship Id="rId4" Type="http://schemas.openxmlformats.org/officeDocument/2006/relationships/oleObject" Target="../embeddings/oleObject40.bin"/><Relationship Id="rId9" Type="http://schemas.openxmlformats.org/officeDocument/2006/relationships/image" Target="../media/image97.wmf"/></Relationships>
</file>

<file path=ppt/slides/_rels/slide3.xml.rels><?xml version="1.0" encoding="UTF-8" standalone="yes"?>
<Relationships xmlns="http://schemas.openxmlformats.org/package/2006/relationships"><Relationship Id="rId3" Type="http://schemas.openxmlformats.org/officeDocument/2006/relationships/image" Target="../media/image312.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9.png"/><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image" Target="../media/image101.jpeg"/><Relationship Id="rId7" Type="http://schemas.openxmlformats.org/officeDocument/2006/relationships/image" Target="../media/image100.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45.bin"/><Relationship Id="rId5" Type="http://schemas.openxmlformats.org/officeDocument/2006/relationships/image" Target="../media/image103.jpeg"/><Relationship Id="rId4" Type="http://schemas.openxmlformats.org/officeDocument/2006/relationships/image" Target="../media/image102.png"/></Relationships>
</file>

<file path=ppt/slides/_rels/slide3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hyperlink" Target="http://web.pdx.edu/~bseipel/203-3-Electromagnetic%20Waves.pdf" TargetMode="External"/><Relationship Id="rId12"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8.png"/><Relationship Id="rId5" Type="http://schemas.openxmlformats.org/officeDocument/2006/relationships/image" Target="../media/image131.png"/><Relationship Id="rId1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120.png"/><Relationship Id="rId9" Type="http://schemas.openxmlformats.org/officeDocument/2006/relationships/image" Target="../media/image9.emf"/><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normAutofit/>
          </a:bodyPr>
          <a:lstStyle/>
          <a:p>
            <a:r>
              <a:rPr lang="pl-PL" sz="2800" dirty="0">
                <a:solidFill>
                  <a:schemeClr val="bg2">
                    <a:lumMod val="50000"/>
                  </a:schemeClr>
                </a:solidFill>
              </a:rPr>
              <a:t>Podstawy fizyki – sezon 2</a:t>
            </a:r>
            <a:br>
              <a:rPr lang="pl-PL" sz="2800" dirty="0">
                <a:solidFill>
                  <a:schemeClr val="bg2">
                    <a:lumMod val="50000"/>
                  </a:schemeClr>
                </a:solidFill>
              </a:rPr>
            </a:br>
            <a:r>
              <a:rPr lang="pl-PL" sz="2800" b="1" dirty="0">
                <a:solidFill>
                  <a:srgbClr val="C00000"/>
                </a:solidFill>
              </a:rPr>
              <a:t>Fale elektromagnetyczne </a:t>
            </a:r>
            <a:endParaRPr lang="en-US" sz="2800" b="1" dirty="0">
              <a:solidFill>
                <a:srgbClr val="C00000"/>
              </a:solidFill>
            </a:endParaRPr>
          </a:p>
        </p:txBody>
      </p:sp>
      <p:sp>
        <p:nvSpPr>
          <p:cNvPr id="3" name="Podtytuł 2"/>
          <p:cNvSpPr>
            <a:spLocks noGrp="1"/>
          </p:cNvSpPr>
          <p:nvPr>
            <p:ph type="subTitle" idx="1"/>
          </p:nvPr>
        </p:nvSpPr>
        <p:spPr/>
        <p:txBody>
          <a:bodyPr>
            <a:normAutofit/>
          </a:bodyPr>
          <a:lstStyle/>
          <a:p>
            <a:r>
              <a:rPr lang="pl-PL" sz="1800" dirty="0"/>
              <a:t>Agnieszka Obłąkowska-Mucha</a:t>
            </a:r>
          </a:p>
        </p:txBody>
      </p:sp>
      <p:sp>
        <p:nvSpPr>
          <p:cNvPr id="6" name="pole tekstowe 5"/>
          <p:cNvSpPr txBox="1"/>
          <p:nvPr/>
        </p:nvSpPr>
        <p:spPr>
          <a:xfrm>
            <a:off x="3771199" y="5733256"/>
            <a:ext cx="4488729" cy="1200329"/>
          </a:xfrm>
          <a:prstGeom prst="rect">
            <a:avLst/>
          </a:prstGeom>
          <a:noFill/>
        </p:spPr>
        <p:txBody>
          <a:bodyPr wrap="none" rtlCol="0">
            <a:spAutoFit/>
          </a:bodyPr>
          <a:lstStyle/>
          <a:p>
            <a:pPr algn="r"/>
            <a:r>
              <a:rPr lang="pl-PL" sz="1400" dirty="0">
                <a:solidFill>
                  <a:schemeClr val="accent6"/>
                </a:solidFill>
              </a:rPr>
              <a:t>AGH, </a:t>
            </a:r>
            <a:r>
              <a:rPr lang="pl-PL" sz="1400" dirty="0" err="1">
                <a:solidFill>
                  <a:schemeClr val="accent6"/>
                </a:solidFill>
              </a:rPr>
              <a:t>WFIiS</a:t>
            </a:r>
            <a:r>
              <a:rPr lang="pl-PL" sz="1400" dirty="0">
                <a:solidFill>
                  <a:schemeClr val="accent6"/>
                </a:solidFill>
              </a:rPr>
              <a:t>, Katedra Oddziaływań i Detekcji Cząstek,</a:t>
            </a:r>
          </a:p>
          <a:p>
            <a:pPr algn="r"/>
            <a:r>
              <a:rPr lang="pl-PL" sz="1200" dirty="0">
                <a:solidFill>
                  <a:schemeClr val="accent6"/>
                </a:solidFill>
              </a:rPr>
              <a:t>D11, pok. </a:t>
            </a:r>
            <a:r>
              <a:rPr lang="pl-PL" sz="1200">
                <a:solidFill>
                  <a:schemeClr val="accent6"/>
                </a:solidFill>
              </a:rPr>
              <a:t>106</a:t>
            </a:r>
            <a:endParaRPr lang="pl-PL" sz="1200" dirty="0">
              <a:solidFill>
                <a:schemeClr val="accent6"/>
              </a:solidFill>
            </a:endParaRPr>
          </a:p>
          <a:p>
            <a:pPr algn="r"/>
            <a:r>
              <a:rPr lang="pl-PL" sz="1400" dirty="0" err="1">
                <a:solidFill>
                  <a:schemeClr val="accent6"/>
                </a:solidFill>
              </a:rPr>
              <a:t>amucha@agh.edu.pl</a:t>
            </a:r>
            <a:endParaRPr lang="pl-PL" sz="1400" dirty="0">
              <a:solidFill>
                <a:schemeClr val="accent6"/>
              </a:solidFill>
            </a:endParaRPr>
          </a:p>
          <a:p>
            <a:pPr algn="r"/>
            <a:r>
              <a:rPr lang="pl-PL" sz="1400" b="1" dirty="0">
                <a:solidFill>
                  <a:schemeClr val="accent6">
                    <a:lumMod val="75000"/>
                  </a:schemeClr>
                </a:solidFill>
              </a:rPr>
              <a:t>http://home.agh.edu.pl/~amucha</a:t>
            </a:r>
            <a:endParaRPr lang="en-US" sz="1400" b="1" dirty="0">
              <a:solidFill>
                <a:schemeClr val="accent6">
                  <a:lumMod val="75000"/>
                </a:schemeClr>
              </a:solidFill>
            </a:endParaRPr>
          </a:p>
          <a:p>
            <a:endParaRPr lang="en-US" dirty="0"/>
          </a:p>
        </p:txBody>
      </p:sp>
      <p:pic>
        <p:nvPicPr>
          <p:cNvPr id="1026" name="Picture 2" descr="http://www.agh.edu.pl/fileadmin/default/templates/css/i/agh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62" y="5805264"/>
            <a:ext cx="447675" cy="847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Zastosowania fal elm</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10</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251520" y="1340768"/>
                <a:ext cx="8336879" cy="4696414"/>
              </a:xfrm>
              <a:prstGeom prst="rect">
                <a:avLst/>
              </a:prstGeom>
              <a:noFill/>
            </p:spPr>
            <p:txBody>
              <a:bodyPr wrap="square" rtlCol="0">
                <a:spAutoFit/>
              </a:bodyPr>
              <a:lstStyle/>
              <a:p>
                <a:pPr marL="285750" indent="-285750">
                  <a:spcBef>
                    <a:spcPts val="600"/>
                  </a:spcBef>
                  <a:spcAft>
                    <a:spcPts val="600"/>
                  </a:spcAft>
                  <a:buClr>
                    <a:srgbClr val="C00000"/>
                  </a:buClr>
                  <a:buFont typeface="Wingdings" panose="05000000000000000000" pitchFamily="2" charset="2"/>
                  <a:buChar char="§"/>
                </a:pPr>
                <a:r>
                  <a:rPr lang="pl-PL" b="1" dirty="0">
                    <a:solidFill>
                      <a:srgbClr val="0000FF"/>
                    </a:solidFill>
                  </a:rPr>
                  <a:t>Fale elektromagnetyczna </a:t>
                </a:r>
                <a:r>
                  <a:rPr lang="pl-PL" dirty="0"/>
                  <a:t>jest to rozchodzące się w przestrzeni (próżni lub w dowolnym ośrodku) </a:t>
                </a:r>
                <a:r>
                  <a:rPr lang="pl-PL" b="1" dirty="0">
                    <a:solidFill>
                      <a:srgbClr val="0000FF"/>
                    </a:solidFill>
                  </a:rPr>
                  <a:t>zaburzenie pól: elektrycznego i magnetycznego</a:t>
                </a:r>
                <a:endParaRPr lang="pl-PL" dirty="0"/>
              </a:p>
              <a:p>
                <a:pPr marL="285750" indent="-285750">
                  <a:spcBef>
                    <a:spcPts val="600"/>
                  </a:spcBef>
                  <a:spcAft>
                    <a:spcPts val="600"/>
                  </a:spcAft>
                  <a:buClr>
                    <a:srgbClr val="C00000"/>
                  </a:buClr>
                  <a:buFont typeface="Wingdings" panose="05000000000000000000" pitchFamily="2" charset="2"/>
                  <a:buChar char="§"/>
                </a:pPr>
                <a:r>
                  <a:rPr lang="pl-PL" dirty="0"/>
                  <a:t>Nie ma żadnych ograniczeń na częstotliwość fal elektromagnetycznych (poza możliwościami technicznymi).. </a:t>
                </a:r>
              </a:p>
              <a:p>
                <a:pPr marL="285750" indent="-285750">
                  <a:spcBef>
                    <a:spcPts val="600"/>
                  </a:spcBef>
                  <a:spcAft>
                    <a:spcPts val="600"/>
                  </a:spcAft>
                  <a:buClr>
                    <a:srgbClr val="C00000"/>
                  </a:buClr>
                  <a:buFont typeface="Wingdings" panose="05000000000000000000" pitchFamily="2" charset="2"/>
                  <a:buChar char="§"/>
                </a:pPr>
                <a:r>
                  <a:rPr lang="pl-PL" dirty="0"/>
                  <a:t>Do fal elektromagnetycznych zaliczamy (nieomal) całe promieniowanie we Wrzechświecie.</a:t>
                </a:r>
              </a:p>
              <a:p>
                <a:pPr marL="285750" indent="-285750">
                  <a:spcBef>
                    <a:spcPts val="600"/>
                  </a:spcBef>
                  <a:buClr>
                    <a:srgbClr val="C00000"/>
                  </a:buClr>
                  <a:buFont typeface="Wingdings" panose="05000000000000000000" pitchFamily="2" charset="2"/>
                  <a:buChar char="§"/>
                </a:pPr>
                <a:r>
                  <a:rPr lang="pl-PL" dirty="0"/>
                  <a:t>Fale elektromagnetyczne możemy podzielić ze względu na:</a:t>
                </a:r>
              </a:p>
              <a:p>
                <a:pPr marL="742950" lvl="1" indent="-285750">
                  <a:spcBef>
                    <a:spcPts val="600"/>
                  </a:spcBef>
                  <a:buClr>
                    <a:srgbClr val="C00000"/>
                  </a:buClr>
                  <a:buFont typeface="Arial" panose="020B0604020202020204" pitchFamily="34" charset="0"/>
                  <a:buChar char="•"/>
                </a:pPr>
                <a:r>
                  <a:rPr lang="pl-PL" dirty="0">
                    <a:solidFill>
                      <a:srgbClr val="0000FF"/>
                    </a:solidFill>
                  </a:rPr>
                  <a:t>pochodzenie</a:t>
                </a:r>
                <a:r>
                  <a:rPr lang="pl-PL" dirty="0"/>
                  <a:t> (układy elektryczne, Słońce, wzbudzenia atomów, wzbudzenia jąder, rozszepienie izotopów),  </a:t>
                </a:r>
              </a:p>
              <a:p>
                <a:pPr marL="742950" lvl="1" indent="-285750">
                  <a:spcBef>
                    <a:spcPts val="600"/>
                  </a:spcBef>
                  <a:buClr>
                    <a:srgbClr val="C00000"/>
                  </a:buClr>
                  <a:buFont typeface="Arial" panose="020B0604020202020204" pitchFamily="34" charset="0"/>
                  <a:buChar char="•"/>
                </a:pPr>
                <a:r>
                  <a:rPr lang="pl-PL" dirty="0">
                    <a:solidFill>
                      <a:srgbClr val="0000FF"/>
                    </a:solidFill>
                  </a:rPr>
                  <a:t>zastosowanie</a:t>
                </a:r>
                <a:r>
                  <a:rPr lang="pl-PL" dirty="0"/>
                  <a:t> (wi-fi, bluetooth, komunikacja, TV, kuchnia, opalanie się, grzanie, świecenie, prześwietlenia, leczenie nowotworów) .</a:t>
                </a:r>
              </a:p>
              <a:p>
                <a:pPr marL="285750" indent="-285750">
                  <a:spcBef>
                    <a:spcPts val="600"/>
                  </a:spcBef>
                  <a:spcAft>
                    <a:spcPts val="600"/>
                  </a:spcAft>
                  <a:buClr>
                    <a:srgbClr val="C00000"/>
                  </a:buClr>
                  <a:buFont typeface="Wingdings" panose="05000000000000000000" pitchFamily="2" charset="2"/>
                  <a:buChar char="§"/>
                </a:pPr>
                <a:r>
                  <a:rPr lang="pl-PL" dirty="0"/>
                  <a:t>Chociaż do każdego zastosowania używane jest różne źródło, które wytwarza falę o różnej długości (energii), to w każdym przypadku jest to ta sama fizyka – zmiany pól </a:t>
                </a:r>
                <a14:m>
                  <m:oMath xmlns:m="http://schemas.openxmlformats.org/officeDocument/2006/math">
                    <m:acc>
                      <m:accPr>
                        <m:chr m:val="⃗"/>
                        <m:ctrlPr>
                          <a:rPr lang="pl-PL" b="1" i="1">
                            <a:solidFill>
                              <a:srgbClr val="0000FF"/>
                            </a:solidFill>
                            <a:latin typeface="Cambria Math" panose="02040503050406030204" pitchFamily="18" charset="0"/>
                          </a:rPr>
                        </m:ctrlPr>
                      </m:accPr>
                      <m:e>
                        <m:r>
                          <a:rPr lang="pl-PL" b="1" i="1">
                            <a:solidFill>
                              <a:srgbClr val="0000FF"/>
                            </a:solidFill>
                            <a:latin typeface="Cambria Math"/>
                          </a:rPr>
                          <m:t>𝑬</m:t>
                        </m:r>
                      </m:e>
                    </m:acc>
                  </m:oMath>
                </a14:m>
                <a:r>
                  <a:rPr lang="pl-PL" dirty="0"/>
                  <a:t> i </a:t>
                </a:r>
                <a14:m>
                  <m:oMath xmlns:m="http://schemas.openxmlformats.org/officeDocument/2006/math">
                    <m:acc>
                      <m:accPr>
                        <m:chr m:val="⃗"/>
                        <m:ctrlPr>
                          <a:rPr lang="pl-PL" b="1" i="1">
                            <a:solidFill>
                              <a:srgbClr val="0000FF"/>
                            </a:solidFill>
                            <a:latin typeface="Cambria Math" panose="02040503050406030204" pitchFamily="18" charset="0"/>
                          </a:rPr>
                        </m:ctrlPr>
                      </m:accPr>
                      <m:e>
                        <m:r>
                          <a:rPr lang="pl-PL" b="1" i="1" smtClean="0">
                            <a:solidFill>
                              <a:srgbClr val="0000FF"/>
                            </a:solidFill>
                            <a:latin typeface="Cambria Math"/>
                          </a:rPr>
                          <m:t>𝑩</m:t>
                        </m:r>
                      </m:e>
                    </m:acc>
                    <m:r>
                      <a:rPr lang="pl-PL" b="1" i="1" smtClean="0">
                        <a:solidFill>
                          <a:srgbClr val="0000FF"/>
                        </a:solidFill>
                        <a:latin typeface="Cambria Math"/>
                      </a:rPr>
                      <m:t>  ‼!</m:t>
                    </m:r>
                  </m:oMath>
                </a14:m>
                <a:r>
                  <a:rPr lang="pl-PL" dirty="0"/>
                  <a:t> </a:t>
                </a:r>
              </a:p>
            </p:txBody>
          </p:sp>
        </mc:Choice>
        <mc:Fallback xmlns="">
          <p:sp>
            <p:nvSpPr>
              <p:cNvPr id="9" name="TextBox 8"/>
              <p:cNvSpPr txBox="1">
                <a:spLocks noRot="1" noChangeAspect="1" noMove="1" noResize="1" noEditPoints="1" noAdjustHandles="1" noChangeArrowheads="1" noChangeShapeType="1" noTextEdit="1"/>
              </p:cNvSpPr>
              <p:nvPr/>
            </p:nvSpPr>
            <p:spPr>
              <a:xfrm>
                <a:off x="251520" y="1340768"/>
                <a:ext cx="8336879" cy="4696414"/>
              </a:xfrm>
              <a:prstGeom prst="rect">
                <a:avLst/>
              </a:prstGeom>
              <a:blipFill>
                <a:blip r:embed="rId2"/>
                <a:stretch>
                  <a:fillRect l="-439" t="-779" r="-877" b="-1169"/>
                </a:stretch>
              </a:blipFill>
            </p:spPr>
            <p:txBody>
              <a:bodyPr/>
              <a:lstStyle/>
              <a:p>
                <a:r>
                  <a:rPr lang="en-GB">
                    <a:noFill/>
                  </a:rPr>
                  <a:t> </a:t>
                </a:r>
              </a:p>
            </p:txBody>
          </p:sp>
        </mc:Fallback>
      </mc:AlternateContent>
    </p:spTree>
    <p:extLst>
      <p:ext uri="{BB962C8B-B14F-4D97-AF65-F5344CB8AC3E}">
        <p14:creationId xmlns:p14="http://schemas.microsoft.com/office/powerpoint/2010/main" val="3917045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Widmo fali elm</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11</a:t>
            </a:fld>
            <a:endParaRPr lang="en-US"/>
          </a:p>
        </p:txBody>
      </p:sp>
      <p:pic>
        <p:nvPicPr>
          <p:cNvPr id="11266" name="Picture 2" descr="http://upload.wikimedia.org/wikipedia/commons/thumb/1/11/EM_Spectrum_Properties_pl.svg/675px-EM_Spectrum_Properties_p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92214"/>
            <a:ext cx="8496944" cy="5035226"/>
          </a:xfrm>
          <a:prstGeom prst="rect">
            <a:avLst/>
          </a:prstGeom>
          <a:noFill/>
          <a:extLst>
            <a:ext uri="{909E8E84-426E-40DD-AFC4-6F175D3DCCD1}">
              <a14:hiddenFill xmlns:a14="http://schemas.microsoft.com/office/drawing/2010/main">
                <a:solidFill>
                  <a:srgbClr val="FFFFFF"/>
                </a:solidFill>
              </a14:hiddenFill>
            </a:ext>
          </a:extLst>
        </p:spPr>
      </p:pic>
      <p:sp>
        <p:nvSpPr>
          <p:cNvPr id="3" name="pole tekstowe 2">
            <a:extLst>
              <a:ext uri="{FF2B5EF4-FFF2-40B4-BE49-F238E27FC236}">
                <a16:creationId xmlns:a16="http://schemas.microsoft.com/office/drawing/2014/main" id="{E7D16C20-DD43-481B-944B-056EA3C6EFDD}"/>
              </a:ext>
            </a:extLst>
          </p:cNvPr>
          <p:cNvSpPr txBox="1"/>
          <p:nvPr/>
        </p:nvSpPr>
        <p:spPr>
          <a:xfrm>
            <a:off x="2593848" y="5984118"/>
            <a:ext cx="4302781" cy="307777"/>
          </a:xfrm>
          <a:prstGeom prst="rect">
            <a:avLst/>
          </a:prstGeom>
          <a:noFill/>
        </p:spPr>
        <p:txBody>
          <a:bodyPr wrap="none" rtlCol="0">
            <a:spAutoFit/>
          </a:bodyPr>
          <a:lstStyle/>
          <a:p>
            <a:r>
              <a:rPr lang="pl-PL" sz="1400" dirty="0"/>
              <a:t>zastosowania: przeczytaj </a:t>
            </a:r>
            <a:r>
              <a:rPr lang="pl-PL" sz="1400" dirty="0">
                <a:hlinkClick r:id="rId3"/>
              </a:rPr>
              <a:t>https://openstax.org/tom-2</a:t>
            </a:r>
            <a:endParaRPr lang="en-GB" sz="1400" dirty="0"/>
          </a:p>
        </p:txBody>
      </p:sp>
      <p:pic>
        <p:nvPicPr>
          <p:cNvPr id="9" name="Obraz 8">
            <a:extLst>
              <a:ext uri="{FF2B5EF4-FFF2-40B4-BE49-F238E27FC236}">
                <a16:creationId xmlns:a16="http://schemas.microsoft.com/office/drawing/2014/main" id="{D3973223-F4BD-4B13-B585-3C001F4806C8}"/>
              </a:ext>
            </a:extLst>
          </p:cNvPr>
          <p:cNvPicPr>
            <a:picLocks noChangeAspect="1"/>
          </p:cNvPicPr>
          <p:nvPr/>
        </p:nvPicPr>
        <p:blipFill rotWithShape="1">
          <a:blip r:embed="rId4"/>
          <a:srcRect l="5367" t="10441" r="1050" b="13435"/>
          <a:stretch/>
        </p:blipFill>
        <p:spPr>
          <a:xfrm rot="20047748">
            <a:off x="7259453" y="5899362"/>
            <a:ext cx="1264645" cy="465079"/>
          </a:xfrm>
          <a:prstGeom prst="roundRect">
            <a:avLst>
              <a:gd name="adj" fmla="val 28776"/>
            </a:avLst>
          </a:prstGeom>
        </p:spPr>
      </p:pic>
    </p:spTree>
    <p:extLst>
      <p:ext uri="{BB962C8B-B14F-4D97-AF65-F5344CB8AC3E}">
        <p14:creationId xmlns:p14="http://schemas.microsoft.com/office/powerpoint/2010/main" val="156955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5868144" y="1916832"/>
            <a:ext cx="3182175" cy="4572000"/>
            <a:chOff x="5868144" y="1916832"/>
            <a:chExt cx="3182175" cy="4572000"/>
          </a:xfrm>
        </p:grpSpPr>
        <p:pic>
          <p:nvPicPr>
            <p:cNvPr id="8200" name="Picture 8" descr="http://upload.wikimedia.org/wikipedia/commons/thumb/4/4c/Electromagneticwave3D.gif/220px-Electromagneticwave3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3584837"/>
              <a:ext cx="2664586" cy="265247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rot="16200000">
              <a:off x="6633514" y="4072027"/>
              <a:ext cx="4572000" cy="261610"/>
            </a:xfrm>
            <a:prstGeom prst="rect">
              <a:avLst/>
            </a:prstGeom>
          </p:spPr>
          <p:txBody>
            <a:bodyPr>
              <a:spAutoFit/>
            </a:bodyPr>
            <a:lstStyle/>
            <a:p>
              <a:r>
                <a:rPr lang="en-GB" sz="1050" dirty="0">
                  <a:hlinkClick r:id="rId3"/>
                </a:rPr>
                <a:t>http://en.wikipedia.org/wiki/Electromagnetic_radiation</a:t>
              </a:r>
              <a:endParaRPr lang="en-GB" sz="1050" dirty="0"/>
            </a:p>
          </p:txBody>
        </p:sp>
      </p:grpSp>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a:solidFill>
                  <a:schemeClr val="accent1">
                    <a:lumMod val="50000"/>
                  </a:schemeClr>
                </a:solidFill>
              </a:rPr>
              <a:t>Równania falowe</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12</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323528" y="1268760"/>
                <a:ext cx="8712968" cy="2078839"/>
              </a:xfrm>
              <a:prstGeom prst="rect">
                <a:avLst/>
              </a:prstGeom>
              <a:noFill/>
            </p:spPr>
            <p:txBody>
              <a:bodyPr wrap="square" rtlCol="0">
                <a:spAutoFit/>
              </a:bodyPr>
              <a:lstStyle/>
              <a:p>
                <a:pPr marL="285750" indent="-285750">
                  <a:spcBef>
                    <a:spcPts val="600"/>
                  </a:spcBef>
                  <a:spcAft>
                    <a:spcPts val="600"/>
                  </a:spcAft>
                  <a:buClr>
                    <a:srgbClr val="C00000"/>
                  </a:buClr>
                  <a:buFont typeface="Wingdings" panose="05000000000000000000" pitchFamily="2" charset="2"/>
                  <a:buChar char="§"/>
                </a:pPr>
                <a:r>
                  <a:rPr lang="pl-PL" dirty="0"/>
                  <a:t>Powtórka z wykładu 8 (Ruch falowy), slajd 6 : </a:t>
                </a:r>
              </a:p>
              <a:p>
                <a:pPr marL="742950" lvl="1" indent="-285750">
                  <a:spcBef>
                    <a:spcPts val="600"/>
                  </a:spcBef>
                  <a:spcAft>
                    <a:spcPts val="600"/>
                  </a:spcAft>
                  <a:buClr>
                    <a:srgbClr val="C00000"/>
                  </a:buClr>
                  <a:buFont typeface="Arial" panose="020B0604020202020204" pitchFamily="34" charset="0"/>
                  <a:buChar char="•"/>
                </a:pPr>
                <a:r>
                  <a:rPr lang="pl-PL" dirty="0"/>
                  <a:t>równanie falowe dla fal mechanicznych rozchodzących się wzdłuż dodatniej osi </a:t>
                </a:r>
                <a14:m>
                  <m:oMath xmlns:m="http://schemas.openxmlformats.org/officeDocument/2006/math">
                    <m:r>
                      <a:rPr lang="pl-PL" sz="2000" b="1" i="1" dirty="0" smtClean="0">
                        <a:solidFill>
                          <a:srgbClr val="0000FF"/>
                        </a:solidFill>
                        <a:latin typeface="Cambria Math"/>
                      </a:rPr>
                      <m:t>𝒙</m:t>
                    </m:r>
                    <m:r>
                      <a:rPr lang="pl-PL" sz="2000" i="1" dirty="0" smtClean="0">
                        <a:solidFill>
                          <a:srgbClr val="0000FF"/>
                        </a:solidFill>
                        <a:latin typeface="Cambria Math"/>
                      </a:rPr>
                      <m:t> </m:t>
                    </m:r>
                  </m:oMath>
                </a14:m>
                <a:r>
                  <a:rPr lang="pl-PL" dirty="0"/>
                  <a:t>z prędkością </a:t>
                </a:r>
                <a14:m>
                  <m:oMath xmlns:m="http://schemas.openxmlformats.org/officeDocument/2006/math">
                    <m:r>
                      <a:rPr lang="pl-PL" sz="2000" i="1" dirty="0" smtClean="0">
                        <a:solidFill>
                          <a:srgbClr val="0000FF"/>
                        </a:solidFill>
                        <a:latin typeface="Cambria Math"/>
                      </a:rPr>
                      <m:t>𝑣</m:t>
                    </m:r>
                  </m:oMath>
                </a14:m>
                <a:r>
                  <a:rPr lang="pl-PL" dirty="0"/>
                  <a:t>:</a:t>
                </a:r>
              </a:p>
              <a:p>
                <a:pPr lvl="1">
                  <a:spcBef>
                    <a:spcPts val="600"/>
                  </a:spcBef>
                  <a:spcAft>
                    <a:spcPts val="600"/>
                  </a:spcAft>
                  <a:buClr>
                    <a:srgbClr val="C00000"/>
                  </a:buClr>
                </a:pPr>
                <a:endParaRPr lang="pl-PL" dirty="0"/>
              </a:p>
              <a:p>
                <a:pPr marL="742950" lvl="1" indent="-285750">
                  <a:spcBef>
                    <a:spcPts val="600"/>
                  </a:spcBef>
                  <a:spcAft>
                    <a:spcPts val="600"/>
                  </a:spcAft>
                  <a:buClr>
                    <a:srgbClr val="C00000"/>
                  </a:buClr>
                  <a:buFont typeface="Arial" panose="020B0604020202020204" pitchFamily="34" charset="0"/>
                  <a:buChar char="•"/>
                </a:pPr>
                <a:r>
                  <a:rPr lang="pl-PL" dirty="0"/>
                  <a:t>rozwiązaniem tego równania jest funkcja: : </a:t>
                </a:r>
                <a14:m>
                  <m:oMath xmlns:m="http://schemas.openxmlformats.org/officeDocument/2006/math">
                    <m:r>
                      <a:rPr lang="pl-PL" i="1">
                        <a:solidFill>
                          <a:srgbClr val="0000FF"/>
                        </a:solidFill>
                        <a:latin typeface="Cambria Math"/>
                      </a:rPr>
                      <m:t>𝑢</m:t>
                    </m:r>
                    <m:d>
                      <m:dPr>
                        <m:ctrlPr>
                          <a:rPr lang="pl-PL" i="1">
                            <a:solidFill>
                              <a:srgbClr val="0000FF"/>
                            </a:solidFill>
                            <a:latin typeface="Cambria Math" panose="02040503050406030204" pitchFamily="18" charset="0"/>
                          </a:rPr>
                        </m:ctrlPr>
                      </m:dPr>
                      <m:e>
                        <m:r>
                          <a:rPr lang="pl-PL" i="1">
                            <a:solidFill>
                              <a:srgbClr val="0000FF"/>
                            </a:solidFill>
                            <a:latin typeface="Cambria Math"/>
                          </a:rPr>
                          <m:t>𝑥</m:t>
                        </m:r>
                        <m:r>
                          <a:rPr lang="pl-PL" i="1">
                            <a:solidFill>
                              <a:srgbClr val="0000FF"/>
                            </a:solidFill>
                            <a:latin typeface="Cambria Math"/>
                          </a:rPr>
                          <m:t>,</m:t>
                        </m:r>
                        <m:r>
                          <a:rPr lang="pl-PL" i="1">
                            <a:solidFill>
                              <a:srgbClr val="0000FF"/>
                            </a:solidFill>
                            <a:latin typeface="Cambria Math"/>
                          </a:rPr>
                          <m:t>𝑡</m:t>
                        </m:r>
                      </m:e>
                    </m:d>
                    <m:r>
                      <a:rPr lang="pl-PL" i="1">
                        <a:solidFill>
                          <a:srgbClr val="0000FF"/>
                        </a:solidFill>
                        <a:latin typeface="Cambria Math"/>
                      </a:rPr>
                      <m:t>=</m:t>
                    </m:r>
                    <m:r>
                      <a:rPr lang="pl-PL" i="1">
                        <a:solidFill>
                          <a:srgbClr val="0000FF"/>
                        </a:solidFill>
                        <a:latin typeface="Cambria Math"/>
                      </a:rPr>
                      <m:t>𝐴</m:t>
                    </m:r>
                    <m:func>
                      <m:funcPr>
                        <m:ctrlPr>
                          <a:rPr lang="pl-PL" i="1">
                            <a:solidFill>
                              <a:srgbClr val="0000FF"/>
                            </a:solidFill>
                            <a:latin typeface="Cambria Math" panose="02040503050406030204" pitchFamily="18" charset="0"/>
                          </a:rPr>
                        </m:ctrlPr>
                      </m:funcPr>
                      <m:fName>
                        <m:r>
                          <m:rPr>
                            <m:sty m:val="p"/>
                          </m:rPr>
                          <a:rPr lang="pl-PL">
                            <a:solidFill>
                              <a:srgbClr val="0000FF"/>
                            </a:solidFill>
                            <a:latin typeface="Cambria Math"/>
                          </a:rPr>
                          <m:t>sin</m:t>
                        </m:r>
                      </m:fName>
                      <m:e>
                        <m:d>
                          <m:dPr>
                            <m:ctrlPr>
                              <a:rPr lang="pl-PL" i="1">
                                <a:solidFill>
                                  <a:srgbClr val="0000FF"/>
                                </a:solidFill>
                                <a:latin typeface="Cambria Math" panose="02040503050406030204" pitchFamily="18" charset="0"/>
                              </a:rPr>
                            </m:ctrlPr>
                          </m:dPr>
                          <m:e>
                            <m:r>
                              <a:rPr lang="pl-PL" i="1">
                                <a:solidFill>
                                  <a:srgbClr val="0000FF"/>
                                </a:solidFill>
                                <a:latin typeface="Cambria Math"/>
                              </a:rPr>
                              <m:t>𝑘𝑥</m:t>
                            </m:r>
                            <m:r>
                              <a:rPr lang="pl-PL" i="1">
                                <a:solidFill>
                                  <a:srgbClr val="0000FF"/>
                                </a:solidFill>
                                <a:latin typeface="Cambria Math"/>
                                <a:ea typeface="Cambria Math"/>
                              </a:rPr>
                              <m:t>+</m:t>
                            </m:r>
                            <m:r>
                              <a:rPr lang="pl-PL" i="1">
                                <a:solidFill>
                                  <a:srgbClr val="0000FF"/>
                                </a:solidFill>
                                <a:latin typeface="Cambria Math"/>
                                <a:ea typeface="Cambria Math"/>
                              </a:rPr>
                              <m:t>𝜔</m:t>
                            </m:r>
                            <m:r>
                              <a:rPr lang="pl-PL" i="1">
                                <a:solidFill>
                                  <a:srgbClr val="0000FF"/>
                                </a:solidFill>
                                <a:latin typeface="Cambria Math"/>
                                <a:ea typeface="Cambria Math"/>
                              </a:rPr>
                              <m:t>𝑡</m:t>
                            </m:r>
                          </m:e>
                        </m:d>
                        <m:r>
                          <a:rPr lang="pl-PL" b="0" i="1" smtClean="0">
                            <a:solidFill>
                              <a:srgbClr val="0000FF"/>
                            </a:solidFill>
                            <a:latin typeface="Cambria Math"/>
                            <a:ea typeface="Cambria Math"/>
                          </a:rPr>
                          <m:t>, </m:t>
                        </m:r>
                      </m:e>
                    </m:func>
                    <m:f>
                      <m:fPr>
                        <m:ctrlPr>
                          <a:rPr lang="pl-PL" b="1" i="1">
                            <a:solidFill>
                              <a:srgbClr val="0000FF"/>
                            </a:solidFill>
                            <a:latin typeface="Cambria Math" panose="02040503050406030204" pitchFamily="18" charset="0"/>
                          </a:rPr>
                        </m:ctrlPr>
                      </m:fPr>
                      <m:num>
                        <m:r>
                          <a:rPr lang="pl-PL" b="1" i="1">
                            <a:solidFill>
                              <a:srgbClr val="0000FF"/>
                            </a:solidFill>
                            <a:latin typeface="Cambria Math"/>
                            <a:ea typeface="Cambria Math"/>
                          </a:rPr>
                          <m:t>𝝎</m:t>
                        </m:r>
                      </m:num>
                      <m:den>
                        <m:r>
                          <a:rPr lang="pl-PL" b="1" i="1">
                            <a:solidFill>
                              <a:srgbClr val="0000FF"/>
                            </a:solidFill>
                            <a:latin typeface="Cambria Math"/>
                          </a:rPr>
                          <m:t>𝒌</m:t>
                        </m:r>
                      </m:den>
                    </m:f>
                    <m:r>
                      <a:rPr lang="pl-PL" b="1" i="1" smtClean="0">
                        <a:solidFill>
                          <a:srgbClr val="0000FF"/>
                        </a:solidFill>
                        <a:latin typeface="Cambria Math"/>
                      </a:rPr>
                      <m:t>=</m:t>
                    </m:r>
                    <m:r>
                      <a:rPr lang="pl-PL" b="1" i="1">
                        <a:solidFill>
                          <a:srgbClr val="0000FF"/>
                        </a:solidFill>
                        <a:latin typeface="Cambria Math"/>
                        <a:ea typeface="Cambria Math"/>
                      </a:rPr>
                      <m:t>𝒗</m:t>
                    </m:r>
                  </m:oMath>
                </a14:m>
                <a:endParaRPr lang="pl-PL" dirty="0"/>
              </a:p>
            </p:txBody>
          </p:sp>
        </mc:Choice>
        <mc:Fallback xmlns="">
          <p:sp>
            <p:nvSpPr>
              <p:cNvPr id="7" name="TextBox 6"/>
              <p:cNvSpPr txBox="1">
                <a:spLocks noRot="1" noChangeAspect="1" noMove="1" noResize="1" noEditPoints="1" noAdjustHandles="1" noChangeArrowheads="1" noChangeShapeType="1" noTextEdit="1"/>
              </p:cNvSpPr>
              <p:nvPr/>
            </p:nvSpPr>
            <p:spPr>
              <a:xfrm>
                <a:off x="323528" y="1268760"/>
                <a:ext cx="8712968" cy="2078839"/>
              </a:xfrm>
              <a:prstGeom prst="rect">
                <a:avLst/>
              </a:prstGeom>
              <a:blipFill>
                <a:blip r:embed="rId4"/>
                <a:stretch>
                  <a:fillRect l="-420" t="-1466"/>
                </a:stretch>
              </a:blipFill>
            </p:spPr>
            <p:txBody>
              <a:bodyPr/>
              <a:lstStyle/>
              <a:p>
                <a:r>
                  <a:rPr lang="en-GB">
                    <a:noFill/>
                  </a:rPr>
                  <a:t> </a:t>
                </a:r>
              </a:p>
            </p:txBody>
          </p:sp>
        </mc:Fallback>
      </mc:AlternateContent>
      <p:sp>
        <p:nvSpPr>
          <p:cNvPr id="18" name="TextBox 17"/>
          <p:cNvSpPr txBox="1"/>
          <p:nvPr/>
        </p:nvSpPr>
        <p:spPr>
          <a:xfrm>
            <a:off x="323527" y="3429000"/>
            <a:ext cx="8448145" cy="646331"/>
          </a:xfrm>
          <a:prstGeom prst="rect">
            <a:avLst/>
          </a:prstGeom>
          <a:noFill/>
        </p:spPr>
        <p:txBody>
          <a:bodyPr wrap="square" rtlCol="0">
            <a:spAutoFit/>
          </a:bodyPr>
          <a:lstStyle/>
          <a:p>
            <a:pPr marL="285750" indent="-285750">
              <a:spcBef>
                <a:spcPts val="600"/>
              </a:spcBef>
              <a:buClr>
                <a:srgbClr val="C00000"/>
              </a:buClr>
              <a:buFont typeface="Wingdings" panose="05000000000000000000" pitchFamily="2" charset="2"/>
              <a:buChar char="§"/>
            </a:pPr>
            <a:r>
              <a:rPr lang="pl-PL" dirty="0"/>
              <a:t>Rozumiemy już, że fala elektromagnetyczna rozchodzi się w postaci drgań pól, prostopadle do ich kierunku drgań.</a:t>
            </a:r>
          </a:p>
        </p:txBody>
      </p:sp>
      <mc:AlternateContent xmlns:mc="http://schemas.openxmlformats.org/markup-compatibility/2006" xmlns:a14="http://schemas.microsoft.com/office/drawing/2010/main">
        <mc:Choice Requires="a14">
          <p:sp>
            <p:nvSpPr>
              <p:cNvPr id="10" name="Rectangle 9"/>
              <p:cNvSpPr/>
              <p:nvPr/>
            </p:nvSpPr>
            <p:spPr>
              <a:xfrm>
                <a:off x="3419872" y="2204864"/>
                <a:ext cx="2010487" cy="695383"/>
              </a:xfrm>
              <a:prstGeom prst="rect">
                <a:avLst/>
              </a:prstGeom>
              <a:solidFill>
                <a:schemeClr val="accent1">
                  <a:lumMod val="60000"/>
                  <a:lumOff val="40000"/>
                </a:schemeClr>
              </a:solidFill>
            </p:spPr>
            <p:txBody>
              <a:bodyPr wrap="none">
                <a:spAutoFit/>
              </a:bodyPr>
              <a:lstStyle/>
              <a:p>
                <a:pPr>
                  <a:spcBef>
                    <a:spcPts val="1200"/>
                  </a:spcBef>
                  <a:spcAft>
                    <a:spcPts val="600"/>
                  </a:spcAft>
                  <a:buClr>
                    <a:srgbClr val="C00000"/>
                  </a:buClr>
                </a:pPr>
                <a14:m>
                  <m:oMathPara xmlns:m="http://schemas.openxmlformats.org/officeDocument/2006/math">
                    <m:oMathParaPr>
                      <m:jc m:val="centerGroup"/>
                    </m:oMathParaPr>
                    <m:oMath xmlns:m="http://schemas.openxmlformats.org/officeDocument/2006/math">
                      <m:f>
                        <m:fPr>
                          <m:ctrlPr>
                            <a:rPr lang="pl-PL" b="1" i="1" smtClean="0">
                              <a:solidFill>
                                <a:srgbClr val="0000FF"/>
                              </a:solidFill>
                              <a:latin typeface="Cambria Math" panose="02040503050406030204" pitchFamily="18" charset="0"/>
                            </a:rPr>
                          </m:ctrlPr>
                        </m:fPr>
                        <m:num>
                          <m:r>
                            <a:rPr lang="pl-PL" b="1" i="1">
                              <a:solidFill>
                                <a:srgbClr val="0000FF"/>
                              </a:solidFill>
                              <a:latin typeface="Cambria Math"/>
                            </a:rPr>
                            <m:t>𝒅</m:t>
                          </m:r>
                          <m:r>
                            <a:rPr lang="pl-PL" b="1" i="1" baseline="30000">
                              <a:solidFill>
                                <a:srgbClr val="0000FF"/>
                              </a:solidFill>
                              <a:latin typeface="Cambria Math"/>
                            </a:rPr>
                            <m:t>𝟐</m:t>
                          </m:r>
                          <m:r>
                            <a:rPr lang="pl-PL" b="1" i="1" smtClean="0">
                              <a:solidFill>
                                <a:srgbClr val="0000FF"/>
                              </a:solidFill>
                              <a:latin typeface="Cambria Math"/>
                            </a:rPr>
                            <m:t>𝒖</m:t>
                          </m:r>
                        </m:num>
                        <m:den>
                          <m:r>
                            <a:rPr lang="pl-PL" b="1" i="1">
                              <a:solidFill>
                                <a:srgbClr val="0000FF"/>
                              </a:solidFill>
                              <a:latin typeface="Cambria Math"/>
                            </a:rPr>
                            <m:t>𝒅</m:t>
                          </m:r>
                          <m:r>
                            <a:rPr lang="pl-PL" b="1" i="1" smtClean="0">
                              <a:solidFill>
                                <a:srgbClr val="0000FF"/>
                              </a:solidFill>
                              <a:latin typeface="Cambria Math"/>
                            </a:rPr>
                            <m:t>𝒙</m:t>
                          </m:r>
                          <m:r>
                            <a:rPr lang="pl-PL" b="1" i="1" baseline="30000">
                              <a:solidFill>
                                <a:srgbClr val="0000FF"/>
                              </a:solidFill>
                              <a:latin typeface="Cambria Math"/>
                            </a:rPr>
                            <m:t>𝟐</m:t>
                          </m:r>
                        </m:den>
                      </m:f>
                      <m:r>
                        <a:rPr lang="pl-PL" b="1" i="1" smtClean="0">
                          <a:solidFill>
                            <a:srgbClr val="0000FF"/>
                          </a:solidFill>
                          <a:latin typeface="Cambria Math"/>
                        </a:rPr>
                        <m:t>−</m:t>
                      </m:r>
                      <m:f>
                        <m:fPr>
                          <m:ctrlPr>
                            <a:rPr lang="pl-PL" b="1" i="1" smtClean="0">
                              <a:solidFill>
                                <a:srgbClr val="0000FF"/>
                              </a:solidFill>
                              <a:latin typeface="Cambria Math" panose="02040503050406030204" pitchFamily="18" charset="0"/>
                            </a:rPr>
                          </m:ctrlPr>
                        </m:fPr>
                        <m:num>
                          <m:r>
                            <a:rPr lang="pl-PL" b="1" i="1" smtClean="0">
                              <a:solidFill>
                                <a:srgbClr val="0000FF"/>
                              </a:solidFill>
                              <a:latin typeface="Cambria Math"/>
                            </a:rPr>
                            <m:t>𝟏</m:t>
                          </m:r>
                        </m:num>
                        <m:den>
                          <m:r>
                            <a:rPr lang="pl-PL" b="1" i="1" smtClean="0">
                              <a:solidFill>
                                <a:srgbClr val="0000FF"/>
                              </a:solidFill>
                              <a:latin typeface="Cambria Math"/>
                            </a:rPr>
                            <m:t>𝒗</m:t>
                          </m:r>
                          <m:r>
                            <a:rPr lang="pl-PL" b="1" i="1" baseline="30000" smtClean="0">
                              <a:solidFill>
                                <a:srgbClr val="0000FF"/>
                              </a:solidFill>
                              <a:latin typeface="Cambria Math"/>
                            </a:rPr>
                            <m:t>𝟐</m:t>
                          </m:r>
                        </m:den>
                      </m:f>
                      <m:f>
                        <m:fPr>
                          <m:ctrlPr>
                            <a:rPr lang="pl-PL" b="1" i="1">
                              <a:solidFill>
                                <a:srgbClr val="0000FF"/>
                              </a:solidFill>
                              <a:latin typeface="Cambria Math" panose="02040503050406030204" pitchFamily="18" charset="0"/>
                            </a:rPr>
                          </m:ctrlPr>
                        </m:fPr>
                        <m:num>
                          <m:r>
                            <a:rPr lang="pl-PL" b="1" i="1">
                              <a:solidFill>
                                <a:srgbClr val="0000FF"/>
                              </a:solidFill>
                              <a:latin typeface="Cambria Math"/>
                            </a:rPr>
                            <m:t>𝒅</m:t>
                          </m:r>
                          <m:r>
                            <a:rPr lang="pl-PL" b="1" i="1" baseline="30000">
                              <a:solidFill>
                                <a:srgbClr val="0000FF"/>
                              </a:solidFill>
                              <a:latin typeface="Cambria Math"/>
                            </a:rPr>
                            <m:t>𝟐</m:t>
                          </m:r>
                          <m:r>
                            <a:rPr lang="pl-PL" b="1" i="1">
                              <a:solidFill>
                                <a:srgbClr val="0000FF"/>
                              </a:solidFill>
                              <a:latin typeface="Cambria Math"/>
                            </a:rPr>
                            <m:t>𝒖</m:t>
                          </m:r>
                        </m:num>
                        <m:den>
                          <m:r>
                            <a:rPr lang="pl-PL" b="1" i="1">
                              <a:solidFill>
                                <a:srgbClr val="0000FF"/>
                              </a:solidFill>
                              <a:latin typeface="Cambria Math"/>
                            </a:rPr>
                            <m:t>𝒅</m:t>
                          </m:r>
                          <m:r>
                            <a:rPr lang="pl-PL" b="1" i="1" smtClean="0">
                              <a:solidFill>
                                <a:srgbClr val="0000FF"/>
                              </a:solidFill>
                              <a:latin typeface="Cambria Math"/>
                            </a:rPr>
                            <m:t>𝒕</m:t>
                          </m:r>
                          <m:r>
                            <a:rPr lang="pl-PL" b="1" i="1" baseline="30000">
                              <a:solidFill>
                                <a:srgbClr val="0000FF"/>
                              </a:solidFill>
                              <a:latin typeface="Cambria Math"/>
                            </a:rPr>
                            <m:t>𝟐</m:t>
                          </m:r>
                        </m:den>
                      </m:f>
                      <m:r>
                        <a:rPr lang="pl-PL" b="1" i="1">
                          <a:solidFill>
                            <a:srgbClr val="0000FF"/>
                          </a:solidFill>
                          <a:latin typeface="Cambria Math"/>
                        </a:rPr>
                        <m:t>=</m:t>
                      </m:r>
                      <m:r>
                        <a:rPr lang="pl-PL" b="1" i="1" smtClean="0">
                          <a:solidFill>
                            <a:srgbClr val="0000FF"/>
                          </a:solidFill>
                          <a:latin typeface="Cambria Math"/>
                        </a:rPr>
                        <m:t>𝟎</m:t>
                      </m:r>
                    </m:oMath>
                  </m:oMathPara>
                </a14:m>
                <a:endParaRPr lang="pl-PL" sz="1600" b="1" dirty="0">
                  <a:solidFill>
                    <a:srgbClr val="0000FF"/>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3419872" y="2204864"/>
                <a:ext cx="2010487" cy="695383"/>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11560" y="4727466"/>
                <a:ext cx="4572000" cy="861774"/>
              </a:xfrm>
              <a:prstGeom prst="rect">
                <a:avLst/>
              </a:prstGeom>
            </p:spPr>
            <p:txBody>
              <a:bodyPr>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GB" sz="2000" b="1" i="1" dirty="0" smtClean="0">
                          <a:solidFill>
                            <a:srgbClr val="C00000"/>
                          </a:solidFill>
                          <a:latin typeface="Cambria Math"/>
                        </a:rPr>
                        <m:t>𝑬</m:t>
                      </m:r>
                      <m:d>
                        <m:dPr>
                          <m:ctrlPr>
                            <a:rPr lang="en-GB" sz="2000" b="1" i="1" dirty="0" smtClean="0">
                              <a:solidFill>
                                <a:srgbClr val="C00000"/>
                              </a:solidFill>
                              <a:latin typeface="Cambria Math" panose="02040503050406030204" pitchFamily="18" charset="0"/>
                            </a:rPr>
                          </m:ctrlPr>
                        </m:dPr>
                        <m:e>
                          <m:r>
                            <a:rPr lang="pl-PL" sz="2000" b="1" i="1" dirty="0" smtClean="0">
                              <a:solidFill>
                                <a:srgbClr val="C00000"/>
                              </a:solidFill>
                              <a:latin typeface="Cambria Math"/>
                            </a:rPr>
                            <m:t>𝒙</m:t>
                          </m:r>
                          <m:r>
                            <a:rPr lang="pl-PL" sz="2000" b="1" i="1" dirty="0" smtClean="0">
                              <a:solidFill>
                                <a:srgbClr val="C00000"/>
                              </a:solidFill>
                              <a:latin typeface="Cambria Math"/>
                            </a:rPr>
                            <m:t>,</m:t>
                          </m:r>
                          <m:r>
                            <a:rPr lang="pl-PL" sz="2000" b="1" i="1" dirty="0" smtClean="0">
                              <a:solidFill>
                                <a:srgbClr val="C00000"/>
                              </a:solidFill>
                              <a:latin typeface="Cambria Math"/>
                            </a:rPr>
                            <m:t>𝒕</m:t>
                          </m:r>
                        </m:e>
                      </m:d>
                      <m:r>
                        <a:rPr lang="en-GB" sz="2000" b="1" i="1" dirty="0">
                          <a:solidFill>
                            <a:srgbClr val="C00000"/>
                          </a:solidFill>
                          <a:latin typeface="Cambria Math"/>
                        </a:rPr>
                        <m:t>=</m:t>
                      </m:r>
                      <m:sSub>
                        <m:sSubPr>
                          <m:ctrlPr>
                            <a:rPr lang="en-GB" sz="2000" b="1" i="1" dirty="0" smtClean="0">
                              <a:solidFill>
                                <a:srgbClr val="C00000"/>
                              </a:solidFill>
                              <a:latin typeface="Cambria Math" panose="02040503050406030204" pitchFamily="18" charset="0"/>
                            </a:rPr>
                          </m:ctrlPr>
                        </m:sSubPr>
                        <m:e>
                          <m:r>
                            <a:rPr lang="pl-PL" sz="2000" b="1" i="1" dirty="0" smtClean="0">
                              <a:solidFill>
                                <a:srgbClr val="C00000"/>
                              </a:solidFill>
                              <a:latin typeface="Cambria Math"/>
                            </a:rPr>
                            <m:t>𝑬</m:t>
                          </m:r>
                        </m:e>
                        <m:sub>
                          <m:r>
                            <a:rPr lang="pl-PL" sz="2000" b="1" i="1" dirty="0" smtClean="0">
                              <a:solidFill>
                                <a:srgbClr val="C00000"/>
                              </a:solidFill>
                              <a:latin typeface="Cambria Math"/>
                            </a:rPr>
                            <m:t>𝒎𝒂𝒙</m:t>
                          </m:r>
                        </m:sub>
                      </m:sSub>
                      <m:func>
                        <m:funcPr>
                          <m:ctrlPr>
                            <a:rPr lang="pl-PL" sz="2000" b="1" i="1" dirty="0">
                              <a:solidFill>
                                <a:srgbClr val="C00000"/>
                              </a:solidFill>
                              <a:latin typeface="Cambria Math" panose="02040503050406030204" pitchFamily="18" charset="0"/>
                            </a:rPr>
                          </m:ctrlPr>
                        </m:funcPr>
                        <m:fName>
                          <m:r>
                            <a:rPr lang="pl-PL" sz="2000" b="1" i="1" dirty="0">
                              <a:solidFill>
                                <a:srgbClr val="C00000"/>
                              </a:solidFill>
                              <a:latin typeface="Cambria Math"/>
                            </a:rPr>
                            <m:t>𝒄𝒐𝒔</m:t>
                          </m:r>
                        </m:fName>
                        <m:e>
                          <m:d>
                            <m:dPr>
                              <m:ctrlPr>
                                <a:rPr lang="pl-PL" sz="2000" b="1" i="1" dirty="0">
                                  <a:solidFill>
                                    <a:srgbClr val="C00000"/>
                                  </a:solidFill>
                                  <a:latin typeface="Cambria Math" panose="02040503050406030204" pitchFamily="18" charset="0"/>
                                </a:rPr>
                              </m:ctrlPr>
                            </m:dPr>
                            <m:e>
                              <m:r>
                                <a:rPr lang="pl-PL" sz="2000" b="1" i="1" dirty="0">
                                  <a:solidFill>
                                    <a:srgbClr val="C00000"/>
                                  </a:solidFill>
                                  <a:latin typeface="Cambria Math"/>
                                </a:rPr>
                                <m:t>𝒌𝒙</m:t>
                              </m:r>
                              <m:r>
                                <a:rPr lang="pl-PL" sz="2000" b="1" i="1" dirty="0">
                                  <a:solidFill>
                                    <a:srgbClr val="C00000"/>
                                  </a:solidFill>
                                  <a:latin typeface="Cambria Math"/>
                                </a:rPr>
                                <m:t>−</m:t>
                              </m:r>
                              <m:r>
                                <a:rPr lang="pl-PL" sz="2000" b="1" i="1" dirty="0">
                                  <a:solidFill>
                                    <a:srgbClr val="C00000"/>
                                  </a:solidFill>
                                  <a:latin typeface="Cambria Math"/>
                                  <a:ea typeface="Cambria Math"/>
                                </a:rPr>
                                <m:t>𝝎</m:t>
                              </m:r>
                              <m:r>
                                <a:rPr lang="pl-PL" sz="2000" b="1" i="1" dirty="0">
                                  <a:solidFill>
                                    <a:srgbClr val="C00000"/>
                                  </a:solidFill>
                                  <a:latin typeface="Cambria Math"/>
                                  <a:ea typeface="Cambria Math"/>
                                </a:rPr>
                                <m:t>𝒕</m:t>
                              </m:r>
                            </m:e>
                          </m:d>
                        </m:e>
                      </m:func>
                    </m:oMath>
                  </m:oMathPara>
                </a14:m>
                <a:endParaRPr lang="pl-PL" sz="2000" b="1" dirty="0">
                  <a:solidFill>
                    <a:srgbClr val="0000FF"/>
                  </a:solidFill>
                </a:endParaRPr>
              </a:p>
              <a:p>
                <a:pPr>
                  <a:spcBef>
                    <a:spcPts val="600"/>
                  </a:spcBef>
                  <a:spcAft>
                    <a:spcPts val="600"/>
                  </a:spcAft>
                </a:pPr>
                <a14:m>
                  <m:oMathPara xmlns:m="http://schemas.openxmlformats.org/officeDocument/2006/math">
                    <m:oMathParaPr>
                      <m:jc m:val="centerGroup"/>
                    </m:oMathParaPr>
                    <m:oMath xmlns:m="http://schemas.openxmlformats.org/officeDocument/2006/math">
                      <m:r>
                        <a:rPr lang="pl-PL" sz="2000" b="1" i="1" dirty="0" smtClean="0">
                          <a:solidFill>
                            <a:srgbClr val="0000FF"/>
                          </a:solidFill>
                          <a:latin typeface="Cambria Math"/>
                        </a:rPr>
                        <m:t>𝑩</m:t>
                      </m:r>
                      <m:d>
                        <m:dPr>
                          <m:ctrlPr>
                            <a:rPr lang="en-GB" sz="2000" b="1" i="1" dirty="0">
                              <a:solidFill>
                                <a:srgbClr val="0000FF"/>
                              </a:solidFill>
                              <a:latin typeface="Cambria Math" panose="02040503050406030204" pitchFamily="18" charset="0"/>
                            </a:rPr>
                          </m:ctrlPr>
                        </m:dPr>
                        <m:e>
                          <m:r>
                            <a:rPr lang="pl-PL" sz="2000" b="1" i="1" dirty="0" smtClean="0">
                              <a:solidFill>
                                <a:srgbClr val="0000FF"/>
                              </a:solidFill>
                              <a:latin typeface="Cambria Math"/>
                            </a:rPr>
                            <m:t>𝒙</m:t>
                          </m:r>
                          <m:r>
                            <a:rPr lang="pl-PL" sz="2000" b="1" i="1" dirty="0">
                              <a:solidFill>
                                <a:srgbClr val="0000FF"/>
                              </a:solidFill>
                              <a:latin typeface="Cambria Math"/>
                            </a:rPr>
                            <m:t>,</m:t>
                          </m:r>
                          <m:r>
                            <a:rPr lang="pl-PL" sz="2000" b="1" i="1" dirty="0">
                              <a:solidFill>
                                <a:srgbClr val="0000FF"/>
                              </a:solidFill>
                              <a:latin typeface="Cambria Math"/>
                            </a:rPr>
                            <m:t>𝒕</m:t>
                          </m:r>
                        </m:e>
                      </m:d>
                      <m:r>
                        <a:rPr lang="en-GB" sz="2000" b="1" i="1" dirty="0">
                          <a:solidFill>
                            <a:srgbClr val="0000FF"/>
                          </a:solidFill>
                          <a:latin typeface="Cambria Math"/>
                        </a:rPr>
                        <m:t>=</m:t>
                      </m:r>
                      <m:sSub>
                        <m:sSubPr>
                          <m:ctrlPr>
                            <a:rPr lang="en-GB" sz="2000" b="1" i="1" dirty="0">
                              <a:solidFill>
                                <a:srgbClr val="0000FF"/>
                              </a:solidFill>
                              <a:latin typeface="Cambria Math" panose="02040503050406030204" pitchFamily="18" charset="0"/>
                            </a:rPr>
                          </m:ctrlPr>
                        </m:sSubPr>
                        <m:e>
                          <m:r>
                            <a:rPr lang="pl-PL" sz="2000" b="1" i="1" dirty="0" smtClean="0">
                              <a:solidFill>
                                <a:srgbClr val="0000FF"/>
                              </a:solidFill>
                              <a:latin typeface="Cambria Math"/>
                            </a:rPr>
                            <m:t>𝑩</m:t>
                          </m:r>
                        </m:e>
                        <m:sub>
                          <m:r>
                            <a:rPr lang="pl-PL" sz="2000" b="1" i="1" dirty="0">
                              <a:solidFill>
                                <a:srgbClr val="0000FF"/>
                              </a:solidFill>
                              <a:latin typeface="Cambria Math"/>
                            </a:rPr>
                            <m:t>𝒎𝒂𝒙</m:t>
                          </m:r>
                        </m:sub>
                      </m:sSub>
                      <m:func>
                        <m:funcPr>
                          <m:ctrlPr>
                            <a:rPr lang="pl-PL" sz="2000" b="1" i="1" dirty="0">
                              <a:solidFill>
                                <a:srgbClr val="0000FF"/>
                              </a:solidFill>
                              <a:latin typeface="Cambria Math" panose="02040503050406030204" pitchFamily="18" charset="0"/>
                            </a:rPr>
                          </m:ctrlPr>
                        </m:funcPr>
                        <m:fName>
                          <m:r>
                            <a:rPr lang="pl-PL" sz="2000" b="1" i="1" dirty="0">
                              <a:solidFill>
                                <a:srgbClr val="0000FF"/>
                              </a:solidFill>
                              <a:latin typeface="Cambria Math"/>
                            </a:rPr>
                            <m:t>𝒄𝒐𝒔</m:t>
                          </m:r>
                        </m:fName>
                        <m:e>
                          <m:d>
                            <m:dPr>
                              <m:ctrlPr>
                                <a:rPr lang="pl-PL" sz="2000" b="1" i="1" dirty="0">
                                  <a:solidFill>
                                    <a:srgbClr val="0000FF"/>
                                  </a:solidFill>
                                  <a:latin typeface="Cambria Math" panose="02040503050406030204" pitchFamily="18" charset="0"/>
                                </a:rPr>
                              </m:ctrlPr>
                            </m:dPr>
                            <m:e>
                              <m:r>
                                <a:rPr lang="pl-PL" sz="2000" b="1" i="1" dirty="0">
                                  <a:solidFill>
                                    <a:srgbClr val="0000FF"/>
                                  </a:solidFill>
                                  <a:latin typeface="Cambria Math"/>
                                </a:rPr>
                                <m:t>𝒌</m:t>
                              </m:r>
                              <m:r>
                                <a:rPr lang="pl-PL" sz="2000" b="1" i="1" dirty="0" smtClean="0">
                                  <a:solidFill>
                                    <a:srgbClr val="0000FF"/>
                                  </a:solidFill>
                                  <a:latin typeface="Cambria Math"/>
                                </a:rPr>
                                <m:t>𝒙</m:t>
                              </m:r>
                              <m:r>
                                <a:rPr lang="pl-PL" sz="2000" b="1" i="1" dirty="0">
                                  <a:solidFill>
                                    <a:srgbClr val="0000FF"/>
                                  </a:solidFill>
                                  <a:latin typeface="Cambria Math"/>
                                </a:rPr>
                                <m:t>−</m:t>
                              </m:r>
                              <m:r>
                                <a:rPr lang="pl-PL" sz="2000" b="1" i="1" dirty="0">
                                  <a:solidFill>
                                    <a:srgbClr val="0000FF"/>
                                  </a:solidFill>
                                  <a:latin typeface="Cambria Math"/>
                                  <a:ea typeface="Cambria Math"/>
                                </a:rPr>
                                <m:t>𝝎</m:t>
                              </m:r>
                              <m:r>
                                <a:rPr lang="pl-PL" sz="2000" b="1" i="1" dirty="0">
                                  <a:solidFill>
                                    <a:srgbClr val="0000FF"/>
                                  </a:solidFill>
                                  <a:latin typeface="Cambria Math"/>
                                  <a:ea typeface="Cambria Math"/>
                                </a:rPr>
                                <m:t>𝒕</m:t>
                              </m:r>
                            </m:e>
                          </m:d>
                        </m:e>
                      </m:func>
                      <m:r>
                        <a:rPr lang="en-GB" sz="2000" b="1" i="1" dirty="0">
                          <a:solidFill>
                            <a:srgbClr val="0000FF"/>
                          </a:solidFill>
                          <a:latin typeface="Cambria Math"/>
                        </a:rPr>
                        <m:t> </m:t>
                      </m:r>
                    </m:oMath>
                  </m:oMathPara>
                </a14:m>
                <a:endParaRPr lang="en-GB" sz="2000" b="1" dirty="0">
                  <a:solidFill>
                    <a:srgbClr val="0000FF"/>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611560" y="4727466"/>
                <a:ext cx="4572000" cy="861774"/>
              </a:xfrm>
              <a:prstGeom prst="rect">
                <a:avLst/>
              </a:prstGeom>
              <a:blipFill rotWithShape="1">
                <a:blip r:embed="rId6"/>
                <a:stretch>
                  <a:fillRect/>
                </a:stretch>
              </a:blipFill>
            </p:spPr>
            <p:txBody>
              <a:bodyPr/>
              <a:lstStyle/>
              <a:p>
                <a:r>
                  <a:rPr lang="en-GB">
                    <a:noFill/>
                  </a:rPr>
                  <a:t> </a:t>
                </a:r>
              </a:p>
            </p:txBody>
          </p:sp>
        </mc:Fallback>
      </mc:AlternateContent>
      <p:sp>
        <p:nvSpPr>
          <p:cNvPr id="9" name="TextBox 8"/>
          <p:cNvSpPr txBox="1"/>
          <p:nvPr/>
        </p:nvSpPr>
        <p:spPr>
          <a:xfrm>
            <a:off x="134325" y="5692606"/>
            <a:ext cx="6571094" cy="369332"/>
          </a:xfrm>
          <a:prstGeom prst="rect">
            <a:avLst/>
          </a:prstGeom>
          <a:noFill/>
        </p:spPr>
        <p:txBody>
          <a:bodyPr wrap="none" rtlCol="0">
            <a:spAutoFit/>
          </a:bodyPr>
          <a:lstStyle/>
          <a:p>
            <a:r>
              <a:rPr lang="pl-PL" dirty="0"/>
              <a:t>A skoro znamy już rozwiązanie, to możemy napisać i równanie:</a:t>
            </a:r>
            <a:endParaRPr lang="en-GB" dirty="0"/>
          </a:p>
        </p:txBody>
      </p:sp>
      <p:sp>
        <p:nvSpPr>
          <p:cNvPr id="13" name="Rectangle 12"/>
          <p:cNvSpPr/>
          <p:nvPr/>
        </p:nvSpPr>
        <p:spPr>
          <a:xfrm>
            <a:off x="611560" y="4202832"/>
            <a:ext cx="5040560" cy="369332"/>
          </a:xfrm>
          <a:prstGeom prst="rect">
            <a:avLst/>
          </a:prstGeom>
        </p:spPr>
        <p:txBody>
          <a:bodyPr wrap="square">
            <a:spAutoFit/>
          </a:bodyPr>
          <a:lstStyle/>
          <a:p>
            <a:pPr marL="742950" lvl="1" indent="-285750">
              <a:spcBef>
                <a:spcPts val="600"/>
              </a:spcBef>
              <a:buClr>
                <a:srgbClr val="C00000"/>
              </a:buClr>
              <a:buFont typeface="Arial" panose="020B0604020202020204" pitchFamily="34" charset="0"/>
              <a:buChar char="•"/>
            </a:pPr>
            <a:r>
              <a:rPr lang="pl-PL" dirty="0"/>
              <a:t> Można ją zatem opisać równaniami:</a:t>
            </a:r>
          </a:p>
        </p:txBody>
      </p:sp>
    </p:spTree>
    <p:extLst>
      <p:ext uri="{BB962C8B-B14F-4D97-AF65-F5344CB8AC3E}">
        <p14:creationId xmlns:p14="http://schemas.microsoft.com/office/powerpoint/2010/main" val="165997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0" grpId="0" animBg="1"/>
      <p:bldP spid="6" grpId="0"/>
      <p:bldP spid="9"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915816" y="2924944"/>
            <a:ext cx="720080" cy="1249188"/>
            <a:chOff x="2915816" y="2924944"/>
            <a:chExt cx="792088" cy="1249188"/>
          </a:xfrm>
        </p:grpSpPr>
        <p:sp>
          <p:nvSpPr>
            <p:cNvPr id="6" name="Rectangular Callout 5"/>
            <p:cNvSpPr/>
            <p:nvPr/>
          </p:nvSpPr>
          <p:spPr>
            <a:xfrm>
              <a:off x="2915816" y="2924944"/>
              <a:ext cx="792088" cy="552194"/>
            </a:xfrm>
            <a:prstGeom prst="wedgeRectCallout">
              <a:avLst>
                <a:gd name="adj1" fmla="val -17225"/>
                <a:gd name="adj2" fmla="val 103898"/>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 name="TextBox 7"/>
                <p:cNvSpPr txBox="1"/>
                <p:nvPr/>
              </p:nvSpPr>
              <p:spPr>
                <a:xfrm>
                  <a:off x="3129925" y="3503436"/>
                  <a:ext cx="505971" cy="6706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sz="2000" b="1" i="1" smtClean="0">
                                <a:solidFill>
                                  <a:srgbClr val="0000FF"/>
                                </a:solidFill>
                                <a:latin typeface="Cambria Math" panose="02040503050406030204" pitchFamily="18" charset="0"/>
                              </a:rPr>
                            </m:ctrlPr>
                          </m:fPr>
                          <m:num>
                            <m:r>
                              <a:rPr lang="pl-PL" sz="2000" b="1" i="1" smtClean="0">
                                <a:solidFill>
                                  <a:srgbClr val="0000FF"/>
                                </a:solidFill>
                                <a:latin typeface="Cambria Math"/>
                              </a:rPr>
                              <m:t>𝟏</m:t>
                            </m:r>
                          </m:num>
                          <m:den>
                            <m:sSup>
                              <m:sSupPr>
                                <m:ctrlPr>
                                  <a:rPr lang="en-GB" sz="2000" b="1" i="1" smtClean="0">
                                    <a:solidFill>
                                      <a:srgbClr val="0000FF"/>
                                    </a:solidFill>
                                    <a:latin typeface="Cambria Math" panose="02040503050406030204" pitchFamily="18" charset="0"/>
                                  </a:rPr>
                                </m:ctrlPr>
                              </m:sSupPr>
                              <m:e>
                                <m:r>
                                  <a:rPr lang="pl-PL" sz="2000" b="1" i="1" smtClean="0">
                                    <a:solidFill>
                                      <a:srgbClr val="0000FF"/>
                                    </a:solidFill>
                                    <a:latin typeface="Cambria Math"/>
                                  </a:rPr>
                                  <m:t>𝒄</m:t>
                                </m:r>
                              </m:e>
                              <m:sup>
                                <m:r>
                                  <a:rPr lang="pl-PL" sz="2000" b="1" i="1" smtClean="0">
                                    <a:solidFill>
                                      <a:srgbClr val="0000FF"/>
                                    </a:solidFill>
                                    <a:latin typeface="Cambria Math"/>
                                  </a:rPr>
                                  <m:t>𝟐</m:t>
                                </m:r>
                              </m:sup>
                            </m:sSup>
                          </m:den>
                        </m:f>
                      </m:oMath>
                    </m:oMathPara>
                  </a14:m>
                  <a:endParaRPr lang="en-GB" sz="2000" b="1" dirty="0">
                    <a:solidFill>
                      <a:srgbClr val="0000FF"/>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129925" y="3503436"/>
                  <a:ext cx="505971" cy="670696"/>
                </a:xfrm>
                <a:prstGeom prst="rect">
                  <a:avLst/>
                </a:prstGeom>
                <a:blipFill rotWithShape="1">
                  <a:blip r:embed="rId3"/>
                  <a:stretch>
                    <a:fillRect/>
                  </a:stretch>
                </a:blipFill>
              </p:spPr>
              <p:txBody>
                <a:bodyPr/>
                <a:lstStyle/>
                <a:p>
                  <a:r>
                    <a:rPr lang="en-GB">
                      <a:noFill/>
                    </a:rPr>
                    <a:t> </a:t>
                  </a:r>
                </a:p>
              </p:txBody>
            </p:sp>
          </mc:Fallback>
        </mc:AlternateContent>
      </p:gr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185" y="3206378"/>
            <a:ext cx="4845100" cy="3030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Równanie fali elektromagnetycznej</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13</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323528" y="1358489"/>
                <a:ext cx="8336879" cy="679930"/>
              </a:xfrm>
              <a:prstGeom prst="rect">
                <a:avLst/>
              </a:prstGeom>
              <a:noFill/>
            </p:spPr>
            <p:txBody>
              <a:bodyPr wrap="square" rtlCol="0">
                <a:spAutoFit/>
              </a:bodyPr>
              <a:lstStyle/>
              <a:p>
                <a:pPr marL="285750" indent="-285750">
                  <a:spcBef>
                    <a:spcPts val="600"/>
                  </a:spcBef>
                  <a:spcAft>
                    <a:spcPts val="600"/>
                  </a:spcAft>
                  <a:buClr>
                    <a:srgbClr val="C00000"/>
                  </a:buClr>
                  <a:buFont typeface="Wingdings" panose="05000000000000000000" pitchFamily="2" charset="2"/>
                  <a:buChar char="§"/>
                </a:pPr>
                <a:r>
                  <a:rPr lang="pl-PL" dirty="0"/>
                  <a:t>Równanie falowe dla rozchodzących się wzdłuż dodatniej osi x sinusoidalnych drgań pól </a:t>
                </a:r>
                <a14:m>
                  <m:oMath xmlns:m="http://schemas.openxmlformats.org/officeDocument/2006/math">
                    <m:acc>
                      <m:accPr>
                        <m:chr m:val="⃗"/>
                        <m:ctrlPr>
                          <a:rPr lang="pl-PL" b="1" i="1">
                            <a:solidFill>
                              <a:srgbClr val="0000FF"/>
                            </a:solidFill>
                            <a:latin typeface="Cambria Math" panose="02040503050406030204" pitchFamily="18" charset="0"/>
                          </a:rPr>
                        </m:ctrlPr>
                      </m:accPr>
                      <m:e>
                        <m:r>
                          <a:rPr lang="pl-PL" b="1" i="1">
                            <a:solidFill>
                              <a:srgbClr val="0000FF"/>
                            </a:solidFill>
                            <a:latin typeface="Cambria Math"/>
                          </a:rPr>
                          <m:t>𝑬</m:t>
                        </m:r>
                      </m:e>
                    </m:acc>
                  </m:oMath>
                </a14:m>
                <a:r>
                  <a:rPr lang="pl-PL" dirty="0"/>
                  <a:t> i </a:t>
                </a:r>
                <a14:m>
                  <m:oMath xmlns:m="http://schemas.openxmlformats.org/officeDocument/2006/math">
                    <m:acc>
                      <m:accPr>
                        <m:chr m:val="⃗"/>
                        <m:ctrlPr>
                          <a:rPr lang="pl-PL" b="1" i="1">
                            <a:solidFill>
                              <a:srgbClr val="0000FF"/>
                            </a:solidFill>
                            <a:latin typeface="Cambria Math" panose="02040503050406030204" pitchFamily="18" charset="0"/>
                          </a:rPr>
                        </m:ctrlPr>
                      </m:accPr>
                      <m:e>
                        <m:r>
                          <a:rPr lang="pl-PL" b="1" i="1">
                            <a:solidFill>
                              <a:srgbClr val="0000FF"/>
                            </a:solidFill>
                            <a:latin typeface="Cambria Math"/>
                          </a:rPr>
                          <m:t>𝑩</m:t>
                        </m:r>
                      </m:e>
                    </m:acc>
                  </m:oMath>
                </a14:m>
                <a:r>
                  <a:rPr lang="pl-PL" dirty="0"/>
                  <a:t>:</a:t>
                </a:r>
              </a:p>
            </p:txBody>
          </p:sp>
        </mc:Choice>
        <mc:Fallback xmlns="">
          <p:sp>
            <p:nvSpPr>
              <p:cNvPr id="7" name="TextBox 6"/>
              <p:cNvSpPr txBox="1">
                <a:spLocks noRot="1" noChangeAspect="1" noMove="1" noResize="1" noEditPoints="1" noAdjustHandles="1" noChangeArrowheads="1" noChangeShapeType="1" noTextEdit="1"/>
              </p:cNvSpPr>
              <p:nvPr/>
            </p:nvSpPr>
            <p:spPr>
              <a:xfrm>
                <a:off x="323528" y="1358489"/>
                <a:ext cx="8336879" cy="679930"/>
              </a:xfrm>
              <a:prstGeom prst="rect">
                <a:avLst/>
              </a:prstGeom>
              <a:blipFill>
                <a:blip r:embed="rId5"/>
                <a:stretch>
                  <a:fillRect l="-439" t="-5405" b="-144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384286" y="2844163"/>
                <a:ext cx="3997248" cy="6896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sz="2000" b="1" i="1" smtClean="0">
                              <a:solidFill>
                                <a:srgbClr val="0000FF"/>
                              </a:solidFill>
                              <a:latin typeface="Cambria Math" panose="02040503050406030204" pitchFamily="18" charset="0"/>
                            </a:rPr>
                          </m:ctrlPr>
                        </m:fPr>
                        <m:num>
                          <m:r>
                            <a:rPr lang="en-GB" sz="2000" b="1" i="1" smtClean="0">
                              <a:solidFill>
                                <a:srgbClr val="0000FF"/>
                              </a:solidFill>
                              <a:latin typeface="Cambria Math"/>
                            </a:rPr>
                            <m:t>𝝏</m:t>
                          </m:r>
                          <m:r>
                            <a:rPr lang="pl-PL" sz="2000" b="1" i="1" baseline="30000" smtClean="0">
                              <a:solidFill>
                                <a:srgbClr val="0000FF"/>
                              </a:solidFill>
                              <a:latin typeface="Cambria Math"/>
                            </a:rPr>
                            <m:t>𝟐</m:t>
                          </m:r>
                          <m:sSub>
                            <m:sSubPr>
                              <m:ctrlPr>
                                <a:rPr lang="en-GB" sz="2000" b="1" i="1" smtClean="0">
                                  <a:solidFill>
                                    <a:srgbClr val="C00000"/>
                                  </a:solidFill>
                                  <a:latin typeface="Cambria Math" panose="02040503050406030204" pitchFamily="18" charset="0"/>
                                </a:rPr>
                              </m:ctrlPr>
                            </m:sSubPr>
                            <m:e>
                              <m:r>
                                <a:rPr lang="pl-PL" sz="2000" b="1" i="1" smtClean="0">
                                  <a:solidFill>
                                    <a:srgbClr val="C00000"/>
                                  </a:solidFill>
                                  <a:latin typeface="Cambria Math"/>
                                </a:rPr>
                                <m:t>𝑩</m:t>
                              </m:r>
                            </m:e>
                            <m:sub>
                              <m:r>
                                <a:rPr lang="pl-PL" sz="2000" b="1" i="1" smtClean="0">
                                  <a:solidFill>
                                    <a:srgbClr val="C00000"/>
                                  </a:solidFill>
                                  <a:latin typeface="Cambria Math"/>
                                </a:rPr>
                                <m:t>𝒛</m:t>
                              </m:r>
                            </m:sub>
                          </m:sSub>
                          <m:r>
                            <a:rPr lang="pl-PL" sz="2000" b="1" i="1" smtClean="0">
                              <a:solidFill>
                                <a:srgbClr val="0000FF"/>
                              </a:solidFill>
                              <a:latin typeface="Cambria Math"/>
                            </a:rPr>
                            <m:t>(</m:t>
                          </m:r>
                          <m:r>
                            <a:rPr lang="pl-PL" sz="2000" b="1" i="1" smtClean="0">
                              <a:solidFill>
                                <a:srgbClr val="0000FF"/>
                              </a:solidFill>
                              <a:latin typeface="Cambria Math"/>
                            </a:rPr>
                            <m:t>𝒙</m:t>
                          </m:r>
                          <m:r>
                            <a:rPr lang="pl-PL" sz="2000" b="1" i="1" smtClean="0">
                              <a:solidFill>
                                <a:srgbClr val="0000FF"/>
                              </a:solidFill>
                              <a:latin typeface="Cambria Math"/>
                            </a:rPr>
                            <m:t>,</m:t>
                          </m:r>
                          <m:r>
                            <a:rPr lang="pl-PL" sz="2000" b="1" i="1" smtClean="0">
                              <a:solidFill>
                                <a:srgbClr val="0000FF"/>
                              </a:solidFill>
                              <a:latin typeface="Cambria Math"/>
                            </a:rPr>
                            <m:t>𝒕</m:t>
                          </m:r>
                          <m:r>
                            <a:rPr lang="pl-PL" sz="2000" b="1" i="1" smtClean="0">
                              <a:solidFill>
                                <a:srgbClr val="0000FF"/>
                              </a:solidFill>
                              <a:latin typeface="Cambria Math"/>
                            </a:rPr>
                            <m:t>)</m:t>
                          </m:r>
                        </m:num>
                        <m:den>
                          <m:r>
                            <a:rPr lang="en-GB" sz="2000" b="1" i="1" smtClean="0">
                              <a:solidFill>
                                <a:srgbClr val="0000FF"/>
                              </a:solidFill>
                              <a:latin typeface="Cambria Math"/>
                            </a:rPr>
                            <m:t>𝝏</m:t>
                          </m:r>
                          <m:r>
                            <a:rPr lang="en-GB" sz="2000" b="1" i="1" smtClean="0">
                              <a:solidFill>
                                <a:srgbClr val="0000FF"/>
                              </a:solidFill>
                              <a:latin typeface="Cambria Math"/>
                            </a:rPr>
                            <m:t>𝒙</m:t>
                          </m:r>
                          <m:r>
                            <a:rPr lang="pl-PL" sz="2000" b="1" i="1" baseline="30000" smtClean="0">
                              <a:solidFill>
                                <a:srgbClr val="0000FF"/>
                              </a:solidFill>
                              <a:latin typeface="Cambria Math"/>
                            </a:rPr>
                            <m:t>𝟐</m:t>
                          </m:r>
                        </m:den>
                      </m:f>
                      <m:r>
                        <a:rPr lang="pl-PL" sz="2000" b="1" i="1" smtClean="0">
                          <a:solidFill>
                            <a:srgbClr val="0000FF"/>
                          </a:solidFill>
                          <a:latin typeface="Cambria Math"/>
                        </a:rPr>
                        <m:t> −</m:t>
                      </m:r>
                      <m:sSub>
                        <m:sSubPr>
                          <m:ctrlPr>
                            <a:rPr lang="pl-PL" sz="2000" b="1" i="1">
                              <a:solidFill>
                                <a:srgbClr val="0000FF"/>
                              </a:solidFill>
                              <a:latin typeface="Cambria Math" panose="02040503050406030204" pitchFamily="18" charset="0"/>
                            </a:rPr>
                          </m:ctrlPr>
                        </m:sSubPr>
                        <m:e>
                          <m:r>
                            <a:rPr lang="pl-PL" sz="2000" b="1" i="1">
                              <a:solidFill>
                                <a:srgbClr val="0000FF"/>
                              </a:solidFill>
                              <a:latin typeface="Cambria Math"/>
                              <a:ea typeface="Cambria Math"/>
                            </a:rPr>
                            <m:t>𝓔</m:t>
                          </m:r>
                        </m:e>
                        <m:sub>
                          <m:r>
                            <a:rPr lang="pl-PL" sz="2000" b="1" i="1">
                              <a:solidFill>
                                <a:srgbClr val="0000FF"/>
                              </a:solidFill>
                              <a:latin typeface="Cambria Math"/>
                            </a:rPr>
                            <m:t>𝟎</m:t>
                          </m:r>
                        </m:sub>
                      </m:sSub>
                      <m:r>
                        <a:rPr lang="pl-PL" sz="2000" b="1" i="1">
                          <a:solidFill>
                            <a:srgbClr val="0000FF"/>
                          </a:solidFill>
                          <a:latin typeface="Cambria Math"/>
                        </a:rPr>
                        <m:t> </m:t>
                      </m:r>
                      <m:sSub>
                        <m:sSubPr>
                          <m:ctrlPr>
                            <a:rPr lang="pl-PL" sz="2000" b="1" i="1">
                              <a:solidFill>
                                <a:srgbClr val="0000FF"/>
                              </a:solidFill>
                              <a:latin typeface="Cambria Math" panose="02040503050406030204" pitchFamily="18" charset="0"/>
                            </a:rPr>
                          </m:ctrlPr>
                        </m:sSubPr>
                        <m:e>
                          <m:r>
                            <a:rPr lang="pl-PL" sz="2000" b="1" i="1">
                              <a:solidFill>
                                <a:srgbClr val="0000FF"/>
                              </a:solidFill>
                              <a:latin typeface="Cambria Math"/>
                              <a:ea typeface="Cambria Math"/>
                            </a:rPr>
                            <m:t>𝝁</m:t>
                          </m:r>
                        </m:e>
                        <m:sub>
                          <m:r>
                            <a:rPr lang="pl-PL" sz="2000" b="1" i="1">
                              <a:solidFill>
                                <a:srgbClr val="0000FF"/>
                              </a:solidFill>
                              <a:latin typeface="Cambria Math"/>
                            </a:rPr>
                            <m:t>𝟎</m:t>
                          </m:r>
                        </m:sub>
                      </m:sSub>
                      <m:f>
                        <m:fPr>
                          <m:ctrlPr>
                            <a:rPr lang="en-GB" sz="2000" b="1" i="1">
                              <a:solidFill>
                                <a:srgbClr val="0000FF"/>
                              </a:solidFill>
                              <a:latin typeface="Cambria Math" panose="02040503050406030204" pitchFamily="18" charset="0"/>
                            </a:rPr>
                          </m:ctrlPr>
                        </m:fPr>
                        <m:num>
                          <m:r>
                            <a:rPr lang="en-GB" sz="2000" b="1" i="1">
                              <a:solidFill>
                                <a:srgbClr val="0000FF"/>
                              </a:solidFill>
                              <a:latin typeface="Cambria Math"/>
                            </a:rPr>
                            <m:t>𝝏</m:t>
                          </m:r>
                          <m:r>
                            <a:rPr lang="pl-PL" sz="2000" b="1" i="1" baseline="30000">
                              <a:solidFill>
                                <a:srgbClr val="0000FF"/>
                              </a:solidFill>
                              <a:latin typeface="Cambria Math"/>
                            </a:rPr>
                            <m:t>𝟐</m:t>
                          </m:r>
                          <m:sSub>
                            <m:sSubPr>
                              <m:ctrlPr>
                                <a:rPr lang="en-GB" sz="2000" b="1" i="1" smtClean="0">
                                  <a:solidFill>
                                    <a:srgbClr val="C00000"/>
                                  </a:solidFill>
                                  <a:latin typeface="Cambria Math" panose="02040503050406030204" pitchFamily="18" charset="0"/>
                                </a:rPr>
                              </m:ctrlPr>
                            </m:sSubPr>
                            <m:e>
                              <m:r>
                                <a:rPr lang="pl-PL" sz="2000" b="1" i="1">
                                  <a:solidFill>
                                    <a:srgbClr val="C00000"/>
                                  </a:solidFill>
                                  <a:latin typeface="Cambria Math"/>
                                </a:rPr>
                                <m:t>𝑩</m:t>
                              </m:r>
                            </m:e>
                            <m:sub>
                              <m:r>
                                <a:rPr lang="pl-PL" sz="2000" b="1" i="1">
                                  <a:solidFill>
                                    <a:srgbClr val="C00000"/>
                                  </a:solidFill>
                                  <a:latin typeface="Cambria Math"/>
                                </a:rPr>
                                <m:t>𝒛</m:t>
                              </m:r>
                            </m:sub>
                          </m:sSub>
                          <m:d>
                            <m:dPr>
                              <m:ctrlPr>
                                <a:rPr lang="pl-PL" sz="2000" b="1" i="1">
                                  <a:solidFill>
                                    <a:srgbClr val="0000FF"/>
                                  </a:solidFill>
                                  <a:latin typeface="Cambria Math" panose="02040503050406030204" pitchFamily="18" charset="0"/>
                                </a:rPr>
                              </m:ctrlPr>
                            </m:dPr>
                            <m:e>
                              <m:r>
                                <a:rPr lang="pl-PL" sz="2000" b="1" i="1">
                                  <a:solidFill>
                                    <a:srgbClr val="0000FF"/>
                                  </a:solidFill>
                                  <a:latin typeface="Cambria Math"/>
                                </a:rPr>
                                <m:t>𝒙</m:t>
                              </m:r>
                              <m:r>
                                <a:rPr lang="pl-PL" sz="2000" b="1" i="1">
                                  <a:solidFill>
                                    <a:srgbClr val="0000FF"/>
                                  </a:solidFill>
                                  <a:latin typeface="Cambria Math"/>
                                </a:rPr>
                                <m:t>,</m:t>
                              </m:r>
                              <m:r>
                                <a:rPr lang="pl-PL" sz="2000" b="1" i="1">
                                  <a:solidFill>
                                    <a:srgbClr val="0000FF"/>
                                  </a:solidFill>
                                  <a:latin typeface="Cambria Math"/>
                                </a:rPr>
                                <m:t>𝒕</m:t>
                              </m:r>
                            </m:e>
                          </m:d>
                        </m:num>
                        <m:den>
                          <m:r>
                            <a:rPr lang="en-GB" sz="2000" b="1" i="1">
                              <a:solidFill>
                                <a:srgbClr val="0000FF"/>
                              </a:solidFill>
                              <a:latin typeface="Cambria Math"/>
                            </a:rPr>
                            <m:t>𝝏</m:t>
                          </m:r>
                          <m:r>
                            <a:rPr lang="pl-PL" sz="2000" b="1" i="1" smtClean="0">
                              <a:solidFill>
                                <a:srgbClr val="0000FF"/>
                              </a:solidFill>
                              <a:latin typeface="Cambria Math"/>
                            </a:rPr>
                            <m:t>𝒕</m:t>
                          </m:r>
                          <m:r>
                            <a:rPr lang="pl-PL" sz="2000" b="1" i="1" baseline="30000">
                              <a:solidFill>
                                <a:srgbClr val="0000FF"/>
                              </a:solidFill>
                              <a:latin typeface="Cambria Math"/>
                            </a:rPr>
                            <m:t>𝟐</m:t>
                          </m:r>
                        </m:den>
                      </m:f>
                      <m:r>
                        <a:rPr lang="pl-PL" sz="2000" b="1" i="1" smtClean="0">
                          <a:solidFill>
                            <a:srgbClr val="0000FF"/>
                          </a:solidFill>
                          <a:latin typeface="Cambria Math"/>
                        </a:rPr>
                        <m:t>=</m:t>
                      </m:r>
                      <m:r>
                        <a:rPr lang="pl-PL" sz="2000" b="1" i="1" smtClean="0">
                          <a:solidFill>
                            <a:srgbClr val="0000FF"/>
                          </a:solidFill>
                          <a:latin typeface="Cambria Math"/>
                        </a:rPr>
                        <m:t>𝟎</m:t>
                      </m:r>
                    </m:oMath>
                  </m:oMathPara>
                </a14:m>
                <a:endParaRPr lang="en-GB" sz="2000" b="1" dirty="0">
                  <a:solidFill>
                    <a:srgbClr val="0000FF"/>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384286" y="2844163"/>
                <a:ext cx="3997248" cy="689612"/>
              </a:xfrm>
              <a:prstGeom prst="rect">
                <a:avLst/>
              </a:prstGeom>
              <a:blipFill rotWithShape="1">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410604" y="2030589"/>
                <a:ext cx="4062972" cy="7094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sz="2000" b="1" i="1" smtClean="0">
                              <a:solidFill>
                                <a:srgbClr val="0000FF"/>
                              </a:solidFill>
                              <a:latin typeface="Cambria Math" panose="02040503050406030204" pitchFamily="18" charset="0"/>
                            </a:rPr>
                          </m:ctrlPr>
                        </m:fPr>
                        <m:num>
                          <m:r>
                            <a:rPr lang="en-GB" sz="2000" b="1" i="1" smtClean="0">
                              <a:solidFill>
                                <a:srgbClr val="0000FF"/>
                              </a:solidFill>
                              <a:latin typeface="Cambria Math"/>
                            </a:rPr>
                            <m:t>𝝏</m:t>
                          </m:r>
                          <m:r>
                            <a:rPr lang="pl-PL" sz="2000" b="1" i="1" baseline="30000" smtClean="0">
                              <a:solidFill>
                                <a:srgbClr val="0000FF"/>
                              </a:solidFill>
                              <a:latin typeface="Cambria Math"/>
                            </a:rPr>
                            <m:t>𝟐</m:t>
                          </m:r>
                          <m:sSub>
                            <m:sSubPr>
                              <m:ctrlPr>
                                <a:rPr lang="en-GB" sz="2000" b="1" i="1" smtClean="0">
                                  <a:solidFill>
                                    <a:srgbClr val="C00000"/>
                                  </a:solidFill>
                                  <a:latin typeface="Cambria Math" panose="02040503050406030204" pitchFamily="18" charset="0"/>
                                </a:rPr>
                              </m:ctrlPr>
                            </m:sSubPr>
                            <m:e>
                              <m:r>
                                <a:rPr lang="pl-PL" sz="2000" b="1" i="1" smtClean="0">
                                  <a:solidFill>
                                    <a:srgbClr val="C00000"/>
                                  </a:solidFill>
                                  <a:latin typeface="Cambria Math"/>
                                </a:rPr>
                                <m:t>𝑬</m:t>
                              </m:r>
                            </m:e>
                            <m:sub>
                              <m:r>
                                <a:rPr lang="pl-PL" sz="2000" b="1" i="1" smtClean="0">
                                  <a:solidFill>
                                    <a:srgbClr val="C00000"/>
                                  </a:solidFill>
                                  <a:latin typeface="Cambria Math"/>
                                </a:rPr>
                                <m:t>𝒚</m:t>
                              </m:r>
                            </m:sub>
                          </m:sSub>
                          <m:r>
                            <a:rPr lang="pl-PL" sz="2000" b="1" i="1" smtClean="0">
                              <a:solidFill>
                                <a:srgbClr val="0000FF"/>
                              </a:solidFill>
                              <a:latin typeface="Cambria Math"/>
                            </a:rPr>
                            <m:t>(</m:t>
                          </m:r>
                          <m:r>
                            <a:rPr lang="pl-PL" sz="2000" b="1" i="1" smtClean="0">
                              <a:solidFill>
                                <a:srgbClr val="0000FF"/>
                              </a:solidFill>
                              <a:latin typeface="Cambria Math"/>
                            </a:rPr>
                            <m:t>𝒙</m:t>
                          </m:r>
                          <m:r>
                            <a:rPr lang="pl-PL" sz="2000" b="1" i="1" smtClean="0">
                              <a:solidFill>
                                <a:srgbClr val="0000FF"/>
                              </a:solidFill>
                              <a:latin typeface="Cambria Math"/>
                            </a:rPr>
                            <m:t>,</m:t>
                          </m:r>
                          <m:r>
                            <a:rPr lang="pl-PL" sz="2000" b="1" i="1" smtClean="0">
                              <a:solidFill>
                                <a:srgbClr val="0000FF"/>
                              </a:solidFill>
                              <a:latin typeface="Cambria Math"/>
                            </a:rPr>
                            <m:t>𝒕</m:t>
                          </m:r>
                          <m:r>
                            <a:rPr lang="pl-PL" sz="2000" b="1" i="1" smtClean="0">
                              <a:solidFill>
                                <a:srgbClr val="0000FF"/>
                              </a:solidFill>
                              <a:latin typeface="Cambria Math"/>
                            </a:rPr>
                            <m:t>)</m:t>
                          </m:r>
                        </m:num>
                        <m:den>
                          <m:r>
                            <a:rPr lang="en-GB" sz="2000" b="1" i="1" smtClean="0">
                              <a:solidFill>
                                <a:srgbClr val="0000FF"/>
                              </a:solidFill>
                              <a:latin typeface="Cambria Math"/>
                            </a:rPr>
                            <m:t>𝝏</m:t>
                          </m:r>
                          <m:r>
                            <a:rPr lang="en-GB" sz="2000" b="1" i="1" smtClean="0">
                              <a:solidFill>
                                <a:srgbClr val="0000FF"/>
                              </a:solidFill>
                              <a:latin typeface="Cambria Math"/>
                            </a:rPr>
                            <m:t>𝒙</m:t>
                          </m:r>
                          <m:r>
                            <a:rPr lang="pl-PL" sz="2000" b="1" i="1" baseline="30000" smtClean="0">
                              <a:solidFill>
                                <a:srgbClr val="0000FF"/>
                              </a:solidFill>
                              <a:latin typeface="Cambria Math"/>
                            </a:rPr>
                            <m:t>𝟐</m:t>
                          </m:r>
                        </m:den>
                      </m:f>
                      <m:r>
                        <a:rPr lang="pl-PL" sz="2000" b="1" i="1" smtClean="0">
                          <a:solidFill>
                            <a:srgbClr val="0000FF"/>
                          </a:solidFill>
                          <a:latin typeface="Cambria Math"/>
                        </a:rPr>
                        <m:t> −</m:t>
                      </m:r>
                      <m:sSub>
                        <m:sSubPr>
                          <m:ctrlPr>
                            <a:rPr lang="pl-PL" sz="2000" b="1" i="1">
                              <a:solidFill>
                                <a:srgbClr val="0000FF"/>
                              </a:solidFill>
                              <a:latin typeface="Cambria Math" panose="02040503050406030204" pitchFamily="18" charset="0"/>
                            </a:rPr>
                          </m:ctrlPr>
                        </m:sSubPr>
                        <m:e>
                          <m:r>
                            <a:rPr lang="pl-PL" sz="2000" b="1" i="1">
                              <a:solidFill>
                                <a:srgbClr val="0000FF"/>
                              </a:solidFill>
                              <a:latin typeface="Cambria Math"/>
                              <a:ea typeface="Cambria Math"/>
                            </a:rPr>
                            <m:t>𝓔</m:t>
                          </m:r>
                        </m:e>
                        <m:sub>
                          <m:r>
                            <a:rPr lang="pl-PL" sz="2000" b="1" i="1">
                              <a:solidFill>
                                <a:srgbClr val="0000FF"/>
                              </a:solidFill>
                              <a:latin typeface="Cambria Math"/>
                            </a:rPr>
                            <m:t>𝟎</m:t>
                          </m:r>
                        </m:sub>
                      </m:sSub>
                      <m:r>
                        <a:rPr lang="pl-PL" sz="2000" b="1" i="1">
                          <a:solidFill>
                            <a:srgbClr val="0000FF"/>
                          </a:solidFill>
                          <a:latin typeface="Cambria Math"/>
                        </a:rPr>
                        <m:t> </m:t>
                      </m:r>
                      <m:sSub>
                        <m:sSubPr>
                          <m:ctrlPr>
                            <a:rPr lang="pl-PL" sz="2000" b="1" i="1">
                              <a:solidFill>
                                <a:srgbClr val="0000FF"/>
                              </a:solidFill>
                              <a:latin typeface="Cambria Math" panose="02040503050406030204" pitchFamily="18" charset="0"/>
                            </a:rPr>
                          </m:ctrlPr>
                        </m:sSubPr>
                        <m:e>
                          <m:r>
                            <a:rPr lang="pl-PL" sz="2000" b="1" i="1">
                              <a:solidFill>
                                <a:srgbClr val="0000FF"/>
                              </a:solidFill>
                              <a:latin typeface="Cambria Math"/>
                              <a:ea typeface="Cambria Math"/>
                            </a:rPr>
                            <m:t>𝝁</m:t>
                          </m:r>
                        </m:e>
                        <m:sub>
                          <m:r>
                            <a:rPr lang="pl-PL" sz="2000" b="1" i="1">
                              <a:solidFill>
                                <a:srgbClr val="0000FF"/>
                              </a:solidFill>
                              <a:latin typeface="Cambria Math"/>
                            </a:rPr>
                            <m:t>𝟎</m:t>
                          </m:r>
                        </m:sub>
                      </m:sSub>
                      <m:f>
                        <m:fPr>
                          <m:ctrlPr>
                            <a:rPr lang="en-GB" sz="2000" b="1" i="1">
                              <a:solidFill>
                                <a:srgbClr val="0000FF"/>
                              </a:solidFill>
                              <a:latin typeface="Cambria Math" panose="02040503050406030204" pitchFamily="18" charset="0"/>
                            </a:rPr>
                          </m:ctrlPr>
                        </m:fPr>
                        <m:num>
                          <m:r>
                            <a:rPr lang="en-GB" sz="2000" b="1" i="1">
                              <a:solidFill>
                                <a:srgbClr val="0000FF"/>
                              </a:solidFill>
                              <a:latin typeface="Cambria Math"/>
                            </a:rPr>
                            <m:t>𝝏</m:t>
                          </m:r>
                          <m:r>
                            <a:rPr lang="pl-PL" sz="2000" b="1" i="1" baseline="30000">
                              <a:solidFill>
                                <a:srgbClr val="0000FF"/>
                              </a:solidFill>
                              <a:latin typeface="Cambria Math"/>
                            </a:rPr>
                            <m:t>𝟐</m:t>
                          </m:r>
                          <m:sSub>
                            <m:sSubPr>
                              <m:ctrlPr>
                                <a:rPr lang="en-GB" sz="2000" b="1" i="1" smtClean="0">
                                  <a:solidFill>
                                    <a:srgbClr val="C00000"/>
                                  </a:solidFill>
                                  <a:latin typeface="Cambria Math" panose="02040503050406030204" pitchFamily="18" charset="0"/>
                                </a:rPr>
                              </m:ctrlPr>
                            </m:sSubPr>
                            <m:e>
                              <m:r>
                                <a:rPr lang="pl-PL" sz="2000" b="1" i="1" smtClean="0">
                                  <a:solidFill>
                                    <a:srgbClr val="C00000"/>
                                  </a:solidFill>
                                  <a:latin typeface="Cambria Math"/>
                                </a:rPr>
                                <m:t>𝑬</m:t>
                              </m:r>
                            </m:e>
                            <m:sub>
                              <m:r>
                                <a:rPr lang="pl-PL" sz="2000" b="1" i="1" smtClean="0">
                                  <a:solidFill>
                                    <a:srgbClr val="C00000"/>
                                  </a:solidFill>
                                  <a:latin typeface="Cambria Math"/>
                                </a:rPr>
                                <m:t>𝒚</m:t>
                              </m:r>
                            </m:sub>
                          </m:sSub>
                          <m:d>
                            <m:dPr>
                              <m:ctrlPr>
                                <a:rPr lang="pl-PL" sz="2000" b="1" i="1">
                                  <a:solidFill>
                                    <a:srgbClr val="0000FF"/>
                                  </a:solidFill>
                                  <a:latin typeface="Cambria Math" panose="02040503050406030204" pitchFamily="18" charset="0"/>
                                </a:rPr>
                              </m:ctrlPr>
                            </m:dPr>
                            <m:e>
                              <m:r>
                                <a:rPr lang="pl-PL" sz="2000" b="1" i="1">
                                  <a:solidFill>
                                    <a:srgbClr val="0000FF"/>
                                  </a:solidFill>
                                  <a:latin typeface="Cambria Math"/>
                                </a:rPr>
                                <m:t>𝒙</m:t>
                              </m:r>
                              <m:r>
                                <a:rPr lang="pl-PL" sz="2000" b="1" i="1">
                                  <a:solidFill>
                                    <a:srgbClr val="0000FF"/>
                                  </a:solidFill>
                                  <a:latin typeface="Cambria Math"/>
                                </a:rPr>
                                <m:t>,</m:t>
                              </m:r>
                              <m:r>
                                <a:rPr lang="pl-PL" sz="2000" b="1" i="1">
                                  <a:solidFill>
                                    <a:srgbClr val="0000FF"/>
                                  </a:solidFill>
                                  <a:latin typeface="Cambria Math"/>
                                </a:rPr>
                                <m:t>𝒕</m:t>
                              </m:r>
                            </m:e>
                          </m:d>
                        </m:num>
                        <m:den>
                          <m:r>
                            <a:rPr lang="en-GB" sz="2000" b="1" i="1">
                              <a:solidFill>
                                <a:srgbClr val="0000FF"/>
                              </a:solidFill>
                              <a:latin typeface="Cambria Math"/>
                            </a:rPr>
                            <m:t>𝝏</m:t>
                          </m:r>
                          <m:r>
                            <a:rPr lang="pl-PL" sz="2000" b="1" i="1" smtClean="0">
                              <a:solidFill>
                                <a:srgbClr val="0000FF"/>
                              </a:solidFill>
                              <a:latin typeface="Cambria Math"/>
                            </a:rPr>
                            <m:t>𝒕</m:t>
                          </m:r>
                          <m:r>
                            <a:rPr lang="pl-PL" sz="2000" b="1" i="1" baseline="30000">
                              <a:solidFill>
                                <a:srgbClr val="0000FF"/>
                              </a:solidFill>
                              <a:latin typeface="Cambria Math"/>
                            </a:rPr>
                            <m:t>𝟐</m:t>
                          </m:r>
                        </m:den>
                      </m:f>
                      <m:r>
                        <a:rPr lang="pl-PL" sz="2000" b="1" i="1" smtClean="0">
                          <a:solidFill>
                            <a:srgbClr val="0000FF"/>
                          </a:solidFill>
                          <a:latin typeface="Cambria Math"/>
                        </a:rPr>
                        <m:t>=</m:t>
                      </m:r>
                      <m:r>
                        <a:rPr lang="pl-PL" sz="2000" b="1" i="1" smtClean="0">
                          <a:solidFill>
                            <a:srgbClr val="0000FF"/>
                          </a:solidFill>
                          <a:latin typeface="Cambria Math"/>
                        </a:rPr>
                        <m:t>𝟎</m:t>
                      </m:r>
                    </m:oMath>
                  </m:oMathPara>
                </a14:m>
                <a:endParaRPr lang="en-GB" sz="2000" b="1" dirty="0">
                  <a:solidFill>
                    <a:srgbClr val="0000FF"/>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410604" y="2030589"/>
                <a:ext cx="4062972" cy="709425"/>
              </a:xfrm>
              <a:prstGeom prst="rect">
                <a:avLst/>
              </a:prstGeom>
              <a:blipFill rotWithShape="1">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23528" y="4174132"/>
                <a:ext cx="4572000" cy="1233928"/>
              </a:xfrm>
              <a:prstGeom prst="rect">
                <a:avLst/>
              </a:prstGeom>
            </p:spPr>
            <p:txBody>
              <a:bodyPr>
                <a:spAutoFit/>
              </a:bodyPr>
              <a:lstStyle/>
              <a:p>
                <a:pPr marL="285750" indent="-285750">
                  <a:spcBef>
                    <a:spcPts val="600"/>
                  </a:spcBef>
                  <a:spcAft>
                    <a:spcPts val="600"/>
                  </a:spcAft>
                  <a:buClr>
                    <a:srgbClr val="C00000"/>
                  </a:buClr>
                  <a:buFont typeface="Wingdings" panose="05000000000000000000" pitchFamily="2" charset="2"/>
                  <a:buChar char="§"/>
                </a:pPr>
                <a:r>
                  <a:rPr lang="pl-PL" dirty="0"/>
                  <a:t>Fala jest tu </a:t>
                </a:r>
                <a:r>
                  <a:rPr lang="pl-PL" b="1" dirty="0">
                    <a:solidFill>
                      <a:srgbClr val="C00000"/>
                    </a:solidFill>
                  </a:rPr>
                  <a:t>spolaryzowana</a:t>
                </a:r>
                <a:r>
                  <a:rPr lang="pl-PL" dirty="0"/>
                  <a:t>, tzn. wektory  </a:t>
                </a:r>
                <a14:m>
                  <m:oMath xmlns:m="http://schemas.openxmlformats.org/officeDocument/2006/math">
                    <m:acc>
                      <m:accPr>
                        <m:chr m:val="⃗"/>
                        <m:ctrlPr>
                          <a:rPr lang="pl-PL" b="1" i="1">
                            <a:solidFill>
                              <a:srgbClr val="0000FF"/>
                            </a:solidFill>
                            <a:latin typeface="Cambria Math" panose="02040503050406030204" pitchFamily="18" charset="0"/>
                          </a:rPr>
                        </m:ctrlPr>
                      </m:accPr>
                      <m:e>
                        <m:r>
                          <a:rPr lang="pl-PL" b="1" i="1">
                            <a:solidFill>
                              <a:srgbClr val="0000FF"/>
                            </a:solidFill>
                            <a:latin typeface="Cambria Math"/>
                          </a:rPr>
                          <m:t>𝑬</m:t>
                        </m:r>
                      </m:e>
                    </m:acc>
                  </m:oMath>
                </a14:m>
                <a:r>
                  <a:rPr lang="pl-PL" dirty="0"/>
                  <a:t> i </a:t>
                </a:r>
                <a14:m>
                  <m:oMath xmlns:m="http://schemas.openxmlformats.org/officeDocument/2006/math">
                    <m:acc>
                      <m:accPr>
                        <m:chr m:val="⃗"/>
                        <m:ctrlPr>
                          <a:rPr lang="pl-PL" b="1" i="1">
                            <a:solidFill>
                              <a:srgbClr val="0000FF"/>
                            </a:solidFill>
                            <a:latin typeface="Cambria Math" panose="02040503050406030204" pitchFamily="18" charset="0"/>
                          </a:rPr>
                        </m:ctrlPr>
                      </m:accPr>
                      <m:e>
                        <m:r>
                          <a:rPr lang="pl-PL" b="1" i="1">
                            <a:solidFill>
                              <a:srgbClr val="0000FF"/>
                            </a:solidFill>
                            <a:latin typeface="Cambria Math"/>
                          </a:rPr>
                          <m:t>𝑩</m:t>
                        </m:r>
                      </m:e>
                    </m:acc>
                  </m:oMath>
                </a14:m>
                <a:r>
                  <a:rPr lang="pl-PL" dirty="0"/>
                  <a:t>  drgają zawsze </a:t>
                </a:r>
                <a:br>
                  <a:rPr lang="pl-PL" dirty="0"/>
                </a:br>
                <a:r>
                  <a:rPr lang="pl-PL" dirty="0"/>
                  <a:t>wzdłuż jednej osi </a:t>
                </a:r>
                <a:br>
                  <a:rPr lang="pl-PL" dirty="0"/>
                </a:br>
                <a:r>
                  <a:rPr lang="pl-PL" dirty="0"/>
                  <a:t>(</a:t>
                </a:r>
                <a:r>
                  <a:rPr lang="pl-PL" dirty="0">
                    <a:solidFill>
                      <a:srgbClr val="C00000"/>
                    </a:solidFill>
                  </a:rPr>
                  <a:t>y </a:t>
                </a:r>
                <a:r>
                  <a:rPr lang="pl-PL" dirty="0"/>
                  <a:t>i </a:t>
                </a:r>
                <a:r>
                  <a:rPr lang="pl-PL" dirty="0">
                    <a:solidFill>
                      <a:srgbClr val="C00000"/>
                    </a:solidFill>
                  </a:rPr>
                  <a:t>z</a:t>
                </a:r>
                <a:r>
                  <a:rPr lang="pl-PL" dirty="0"/>
                  <a:t> odpowiednio)</a:t>
                </a:r>
              </a:p>
            </p:txBody>
          </p:sp>
        </mc:Choice>
        <mc:Fallback xmlns="">
          <p:sp>
            <p:nvSpPr>
              <p:cNvPr id="10" name="Rectangle 9"/>
              <p:cNvSpPr>
                <a:spLocks noRot="1" noChangeAspect="1" noMove="1" noResize="1" noEditPoints="1" noAdjustHandles="1" noChangeArrowheads="1" noChangeShapeType="1" noTextEdit="1"/>
              </p:cNvSpPr>
              <p:nvPr/>
            </p:nvSpPr>
            <p:spPr>
              <a:xfrm>
                <a:off x="323528" y="4174132"/>
                <a:ext cx="4572000" cy="1233928"/>
              </a:xfrm>
              <a:prstGeom prst="rect">
                <a:avLst/>
              </a:prstGeom>
              <a:blipFill>
                <a:blip r:embed="rId8"/>
                <a:stretch>
                  <a:fillRect l="-800" t="-2970" b="-7426"/>
                </a:stretch>
              </a:blipFill>
            </p:spPr>
            <p:txBody>
              <a:bodyPr/>
              <a:lstStyle/>
              <a:p>
                <a:r>
                  <a:rPr lang="en-GB">
                    <a:noFill/>
                  </a:rPr>
                  <a:t> </a:t>
                </a:r>
              </a:p>
            </p:txBody>
          </p:sp>
        </mc:Fallback>
      </mc:AlternateContent>
      <p:sp>
        <p:nvSpPr>
          <p:cNvPr id="16" name="TextBox 15"/>
          <p:cNvSpPr txBox="1"/>
          <p:nvPr/>
        </p:nvSpPr>
        <p:spPr>
          <a:xfrm>
            <a:off x="215516" y="5650527"/>
            <a:ext cx="6120680" cy="584775"/>
          </a:xfrm>
          <a:prstGeom prst="rect">
            <a:avLst/>
          </a:prstGeom>
          <a:noFill/>
        </p:spPr>
        <p:txBody>
          <a:bodyPr wrap="square" rtlCol="0">
            <a:spAutoFit/>
          </a:bodyPr>
          <a:lstStyle/>
          <a:p>
            <a:r>
              <a:rPr lang="pl-PL" sz="1600" dirty="0">
                <a:solidFill>
                  <a:srgbClr val="006600"/>
                </a:solidFill>
              </a:rPr>
              <a:t>jak zwykle zgadując rozwiązanie, należy sprawdzić, czy równanie jest spełnione!</a:t>
            </a:r>
            <a:endParaRPr lang="en-GB" sz="1600" dirty="0">
              <a:solidFill>
                <a:srgbClr val="006600"/>
              </a:solidFill>
            </a:endParaRPr>
          </a:p>
        </p:txBody>
      </p:sp>
      <mc:AlternateContent xmlns:mc="http://schemas.openxmlformats.org/markup-compatibility/2006" xmlns:a14="http://schemas.microsoft.com/office/drawing/2010/main">
        <mc:Choice Requires="a14">
          <p:sp>
            <p:nvSpPr>
              <p:cNvPr id="19" name="TextBox 18"/>
              <p:cNvSpPr txBox="1"/>
              <p:nvPr/>
            </p:nvSpPr>
            <p:spPr>
              <a:xfrm>
                <a:off x="6371604" y="1940308"/>
                <a:ext cx="1741182" cy="1415259"/>
              </a:xfrm>
              <a:prstGeom prst="rect">
                <a:avLst/>
              </a:prstGeom>
              <a:noFill/>
              <a:ln>
                <a:solidFill>
                  <a:schemeClr val="accent1">
                    <a:lumMod val="75000"/>
                  </a:schemeClr>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pl-PL" sz="2000" b="1" i="1" smtClean="0">
                          <a:solidFill>
                            <a:srgbClr val="0000FF"/>
                          </a:solidFill>
                          <a:latin typeface="Cambria Math"/>
                        </a:rPr>
                        <m:t>𝒄</m:t>
                      </m:r>
                      <m:r>
                        <a:rPr lang="pl-PL" sz="2000" b="1" i="1" smtClean="0">
                          <a:solidFill>
                            <a:srgbClr val="0000FF"/>
                          </a:solidFill>
                          <a:latin typeface="Cambria Math"/>
                        </a:rPr>
                        <m:t>=</m:t>
                      </m:r>
                      <m:f>
                        <m:fPr>
                          <m:ctrlPr>
                            <a:rPr lang="pl-PL" sz="2000" b="1" i="1" smtClean="0">
                              <a:solidFill>
                                <a:srgbClr val="0000FF"/>
                              </a:solidFill>
                              <a:latin typeface="Cambria Math" panose="02040503050406030204" pitchFamily="18" charset="0"/>
                            </a:rPr>
                          </m:ctrlPr>
                        </m:fPr>
                        <m:num>
                          <m:r>
                            <a:rPr lang="pl-PL" sz="2000" b="1" i="1" smtClean="0">
                              <a:solidFill>
                                <a:srgbClr val="0000FF"/>
                              </a:solidFill>
                              <a:latin typeface="Cambria Math"/>
                            </a:rPr>
                            <m:t>𝟏</m:t>
                          </m:r>
                        </m:num>
                        <m:den>
                          <m:rad>
                            <m:radPr>
                              <m:degHide m:val="on"/>
                              <m:ctrlPr>
                                <a:rPr lang="pl-PL" sz="2000" b="1" i="1" smtClean="0">
                                  <a:solidFill>
                                    <a:srgbClr val="0000FF"/>
                                  </a:solidFill>
                                  <a:latin typeface="Cambria Math" panose="02040503050406030204" pitchFamily="18" charset="0"/>
                                </a:rPr>
                              </m:ctrlPr>
                            </m:radPr>
                            <m:deg/>
                            <m:e>
                              <m:sSub>
                                <m:sSubPr>
                                  <m:ctrlPr>
                                    <a:rPr lang="pl-PL" sz="2000" b="1" i="1">
                                      <a:solidFill>
                                        <a:srgbClr val="0000FF"/>
                                      </a:solidFill>
                                      <a:latin typeface="Cambria Math" panose="02040503050406030204" pitchFamily="18" charset="0"/>
                                    </a:rPr>
                                  </m:ctrlPr>
                                </m:sSubPr>
                                <m:e>
                                  <m:r>
                                    <a:rPr lang="pl-PL" sz="2000" b="1" i="1">
                                      <a:solidFill>
                                        <a:srgbClr val="0000FF"/>
                                      </a:solidFill>
                                      <a:latin typeface="Cambria Math"/>
                                      <a:ea typeface="Cambria Math"/>
                                    </a:rPr>
                                    <m:t>𝓔</m:t>
                                  </m:r>
                                </m:e>
                                <m:sub>
                                  <m:r>
                                    <a:rPr lang="pl-PL" sz="2000" b="1" i="1">
                                      <a:solidFill>
                                        <a:srgbClr val="0000FF"/>
                                      </a:solidFill>
                                      <a:latin typeface="Cambria Math"/>
                                    </a:rPr>
                                    <m:t>𝟎</m:t>
                                  </m:r>
                                </m:sub>
                              </m:sSub>
                              <m:r>
                                <a:rPr lang="pl-PL" sz="2000" b="1" i="1">
                                  <a:solidFill>
                                    <a:srgbClr val="0000FF"/>
                                  </a:solidFill>
                                  <a:latin typeface="Cambria Math"/>
                                </a:rPr>
                                <m:t> </m:t>
                              </m:r>
                              <m:sSub>
                                <m:sSubPr>
                                  <m:ctrlPr>
                                    <a:rPr lang="pl-PL" sz="2000" b="1" i="1">
                                      <a:solidFill>
                                        <a:srgbClr val="0000FF"/>
                                      </a:solidFill>
                                      <a:latin typeface="Cambria Math" panose="02040503050406030204" pitchFamily="18" charset="0"/>
                                    </a:rPr>
                                  </m:ctrlPr>
                                </m:sSubPr>
                                <m:e>
                                  <m:r>
                                    <a:rPr lang="pl-PL" sz="2000" b="1" i="1">
                                      <a:solidFill>
                                        <a:srgbClr val="0000FF"/>
                                      </a:solidFill>
                                      <a:latin typeface="Cambria Math"/>
                                      <a:ea typeface="Cambria Math"/>
                                    </a:rPr>
                                    <m:t>𝝁</m:t>
                                  </m:r>
                                </m:e>
                                <m:sub>
                                  <m:r>
                                    <a:rPr lang="pl-PL" sz="2000" b="1" i="1">
                                      <a:solidFill>
                                        <a:srgbClr val="0000FF"/>
                                      </a:solidFill>
                                      <a:latin typeface="Cambria Math"/>
                                    </a:rPr>
                                    <m:t>𝟎</m:t>
                                  </m:r>
                                </m:sub>
                              </m:sSub>
                            </m:e>
                          </m:rad>
                        </m:den>
                      </m:f>
                    </m:oMath>
                  </m:oMathPara>
                </a14:m>
                <a:endParaRPr lang="pl-PL" sz="2000" b="1" dirty="0">
                  <a:solidFill>
                    <a:srgbClr val="0000FF"/>
                  </a:solidFill>
                </a:endParaRPr>
              </a:p>
              <a:p>
                <a:endParaRPr lang="pl-PL" sz="2000" b="1" dirty="0">
                  <a:solidFill>
                    <a:srgbClr val="0000FF"/>
                  </a:solidFill>
                </a:endParaRPr>
              </a:p>
              <a:p>
                <a:pPr/>
                <a14:m>
                  <m:oMathPara xmlns:m="http://schemas.openxmlformats.org/officeDocument/2006/math">
                    <m:oMathParaPr>
                      <m:jc m:val="centerGroup"/>
                    </m:oMathParaPr>
                    <m:oMath xmlns:m="http://schemas.openxmlformats.org/officeDocument/2006/math">
                      <m:r>
                        <a:rPr lang="pl-PL" sz="2000" b="1" i="1" smtClean="0">
                          <a:solidFill>
                            <a:srgbClr val="0000FF"/>
                          </a:solidFill>
                          <a:latin typeface="Cambria Math"/>
                        </a:rPr>
                        <m:t>𝑬</m:t>
                      </m:r>
                      <m:r>
                        <a:rPr lang="pl-PL" sz="2000" b="1" i="1" smtClean="0">
                          <a:solidFill>
                            <a:srgbClr val="0000FF"/>
                          </a:solidFill>
                          <a:latin typeface="Cambria Math"/>
                        </a:rPr>
                        <m:t>=</m:t>
                      </m:r>
                      <m:r>
                        <a:rPr lang="pl-PL" sz="2000" b="1" i="1" smtClean="0">
                          <a:solidFill>
                            <a:srgbClr val="0000FF"/>
                          </a:solidFill>
                          <a:latin typeface="Cambria Math"/>
                        </a:rPr>
                        <m:t>𝒄</m:t>
                      </m:r>
                      <m:r>
                        <a:rPr lang="pl-PL" sz="2000" b="1" i="1" smtClean="0">
                          <a:solidFill>
                            <a:srgbClr val="0000FF"/>
                          </a:solidFill>
                          <a:latin typeface="Cambria Math"/>
                        </a:rPr>
                        <m:t> </m:t>
                      </m:r>
                      <m:r>
                        <a:rPr lang="pl-PL" sz="2000" b="1" i="1" smtClean="0">
                          <a:solidFill>
                            <a:srgbClr val="0000FF"/>
                          </a:solidFill>
                          <a:latin typeface="Cambria Math"/>
                        </a:rPr>
                        <m:t>𝑩</m:t>
                      </m:r>
                    </m:oMath>
                  </m:oMathPara>
                </a14:m>
                <a:endParaRPr lang="en-GB" sz="2000" b="1" dirty="0">
                  <a:solidFill>
                    <a:srgbClr val="0000FF"/>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371604" y="1940308"/>
                <a:ext cx="1741182" cy="1415259"/>
              </a:xfrm>
              <a:prstGeom prst="rect">
                <a:avLst/>
              </a:prstGeom>
              <a:blipFill rotWithShape="1">
                <a:blip r:embed="rId9"/>
                <a:stretch>
                  <a:fillRect/>
                </a:stretch>
              </a:blipFill>
              <a:ln>
                <a:solidFill>
                  <a:schemeClr val="accent1">
                    <a:lumMod val="75000"/>
                  </a:schemeClr>
                </a:solidFill>
              </a:ln>
            </p:spPr>
            <p:txBody>
              <a:bodyPr/>
              <a:lstStyle/>
              <a:p>
                <a:r>
                  <a:rPr lang="en-GB">
                    <a:noFill/>
                  </a:rPr>
                  <a:t> </a:t>
                </a:r>
              </a:p>
            </p:txBody>
          </p:sp>
        </mc:Fallback>
      </mc:AlternateContent>
    </p:spTree>
    <p:extLst>
      <p:ext uri="{BB962C8B-B14F-4D97-AF65-F5344CB8AC3E}">
        <p14:creationId xmlns:p14="http://schemas.microsoft.com/office/powerpoint/2010/main" val="328654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0" grpId="0"/>
      <p:bldP spid="16" grpId="0"/>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a:extLst>
              <a:ext uri="{FF2B5EF4-FFF2-40B4-BE49-F238E27FC236}">
                <a16:creationId xmlns:a16="http://schemas.microsoft.com/office/drawing/2014/main" id="{9C0EABAD-9CFB-415B-A8EA-5A0D6BDF38AC}"/>
              </a:ext>
            </a:extLst>
          </p:cNvPr>
          <p:cNvPicPr>
            <a:picLocks noChangeAspect="1"/>
          </p:cNvPicPr>
          <p:nvPr/>
        </p:nvPicPr>
        <p:blipFill>
          <a:blip r:embed="rId2"/>
          <a:stretch>
            <a:fillRect/>
          </a:stretch>
        </p:blipFill>
        <p:spPr>
          <a:xfrm>
            <a:off x="4154078" y="2383923"/>
            <a:ext cx="4908127" cy="2578847"/>
          </a:xfrm>
          <a:prstGeom prst="rect">
            <a:avLst/>
          </a:prstGeom>
        </p:spPr>
      </p:pic>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Energia fali elm</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14</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323528" y="1268760"/>
                <a:ext cx="8336879" cy="1974451"/>
              </a:xfrm>
              <a:prstGeom prst="rect">
                <a:avLst/>
              </a:prstGeom>
              <a:noFill/>
            </p:spPr>
            <p:txBody>
              <a:bodyPr wrap="square" rtlCol="0">
                <a:spAutoFit/>
              </a:bodyPr>
              <a:lstStyle/>
              <a:p>
                <a:pPr marL="285750" indent="-285750">
                  <a:spcBef>
                    <a:spcPts val="600"/>
                  </a:spcBef>
                  <a:spcAft>
                    <a:spcPts val="600"/>
                  </a:spcAft>
                  <a:buClr>
                    <a:srgbClr val="C00000"/>
                  </a:buClr>
                  <a:buFont typeface="Wingdings" panose="05000000000000000000" pitchFamily="2" charset="2"/>
                  <a:buChar char="§"/>
                </a:pPr>
                <a:r>
                  <a:rPr lang="pl-PL" dirty="0"/>
                  <a:t>Fala elektromagnetyczna przenosi energię.</a:t>
                </a:r>
              </a:p>
              <a:p>
                <a:pPr marL="285750" indent="-285750">
                  <a:spcBef>
                    <a:spcPts val="600"/>
                  </a:spcBef>
                  <a:spcAft>
                    <a:spcPts val="600"/>
                  </a:spcAft>
                  <a:buClr>
                    <a:srgbClr val="C00000"/>
                  </a:buClr>
                  <a:buFont typeface="Wingdings" panose="05000000000000000000" pitchFamily="2" charset="2"/>
                  <a:buChar char="§"/>
                </a:pPr>
                <a:r>
                  <a:rPr lang="pl-PL" dirty="0"/>
                  <a:t>Szybkość przepływu energii przez jednostkową powierzchnię płaskiej fali elektromagnetycznej opisujemy wektorem </a:t>
                </a:r>
                <a:r>
                  <a:rPr lang="pl-PL" i="1" dirty="0"/>
                  <a:t> </a:t>
                </a:r>
                <a:r>
                  <a:rPr lang="pl-PL" dirty="0">
                    <a:solidFill>
                      <a:srgbClr val="0000FF"/>
                    </a:solidFill>
                  </a:rPr>
                  <a:t>Poyntinga </a:t>
                </a:r>
                <a14:m>
                  <m:oMath xmlns:m="http://schemas.openxmlformats.org/officeDocument/2006/math">
                    <m:acc>
                      <m:accPr>
                        <m:chr m:val="⃗"/>
                        <m:ctrlPr>
                          <a:rPr lang="en-GB" b="1" i="1">
                            <a:solidFill>
                              <a:srgbClr val="0000FF"/>
                            </a:solidFill>
                            <a:latin typeface="Cambria Math" panose="02040503050406030204" pitchFamily="18" charset="0"/>
                          </a:rPr>
                        </m:ctrlPr>
                      </m:accPr>
                      <m:e>
                        <m:r>
                          <a:rPr lang="pl-PL" b="1" i="1">
                            <a:solidFill>
                              <a:srgbClr val="0000FF"/>
                            </a:solidFill>
                            <a:latin typeface="Cambria Math"/>
                          </a:rPr>
                          <m:t>𝑺</m:t>
                        </m:r>
                      </m:e>
                    </m:acc>
                    <m:r>
                      <a:rPr lang="pl-PL" b="1" i="1">
                        <a:solidFill>
                          <a:srgbClr val="0000FF"/>
                        </a:solidFill>
                        <a:latin typeface="Cambria Math"/>
                      </a:rPr>
                      <m:t> </m:t>
                    </m:r>
                  </m:oMath>
                </a14:m>
                <a:r>
                  <a:rPr lang="pl-PL" i="1" dirty="0"/>
                  <a:t>:</a:t>
                </a:r>
              </a:p>
              <a:p>
                <a:pPr marL="285750" indent="-285750">
                  <a:spcBef>
                    <a:spcPts val="600"/>
                  </a:spcBef>
                  <a:spcAft>
                    <a:spcPts val="600"/>
                  </a:spcAft>
                  <a:buClr>
                    <a:srgbClr val="C00000"/>
                  </a:buClr>
                  <a:buFont typeface="Wingdings" panose="05000000000000000000" pitchFamily="2" charset="2"/>
                  <a:buChar char="§"/>
                </a:pPr>
                <a:endParaRPr lang="pl-PL" i="1" dirty="0"/>
              </a:p>
              <a:p>
                <a:pPr marL="285750" indent="-285750">
                  <a:spcBef>
                    <a:spcPts val="600"/>
                  </a:spcBef>
                  <a:spcAft>
                    <a:spcPts val="600"/>
                  </a:spcAft>
                  <a:buClr>
                    <a:srgbClr val="C00000"/>
                  </a:buClr>
                  <a:buFont typeface="Wingdings" panose="05000000000000000000" pitchFamily="2" charset="2"/>
                  <a:buChar char="§"/>
                </a:pPr>
                <a:endParaRPr lang="pl-PL" i="1" dirty="0"/>
              </a:p>
            </p:txBody>
          </p:sp>
        </mc:Choice>
        <mc:Fallback xmlns="">
          <p:sp>
            <p:nvSpPr>
              <p:cNvPr id="7" name="TextBox 6"/>
              <p:cNvSpPr txBox="1">
                <a:spLocks noRot="1" noChangeAspect="1" noMove="1" noResize="1" noEditPoints="1" noAdjustHandles="1" noChangeArrowheads="1" noChangeShapeType="1" noTextEdit="1"/>
              </p:cNvSpPr>
              <p:nvPr/>
            </p:nvSpPr>
            <p:spPr>
              <a:xfrm>
                <a:off x="323528" y="1268760"/>
                <a:ext cx="8336879" cy="1974451"/>
              </a:xfrm>
              <a:prstGeom prst="rect">
                <a:avLst/>
              </a:prstGeom>
              <a:blipFill>
                <a:blip r:embed="rId3"/>
                <a:stretch>
                  <a:fillRect l="-439" t="-15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658171" y="2383923"/>
                <a:ext cx="1716046" cy="722314"/>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2000" b="1" i="1" smtClean="0">
                              <a:solidFill>
                                <a:srgbClr val="0000FF"/>
                              </a:solidFill>
                              <a:latin typeface="Cambria Math" panose="02040503050406030204" pitchFamily="18" charset="0"/>
                            </a:rPr>
                          </m:ctrlPr>
                        </m:accPr>
                        <m:e>
                          <m:r>
                            <a:rPr lang="pl-PL" sz="2000" b="1" i="1" smtClean="0">
                              <a:solidFill>
                                <a:srgbClr val="0000FF"/>
                              </a:solidFill>
                              <a:latin typeface="Cambria Math"/>
                            </a:rPr>
                            <m:t>𝑺</m:t>
                          </m:r>
                        </m:e>
                      </m:acc>
                      <m:r>
                        <a:rPr lang="pl-PL" sz="2000" b="1" i="1" smtClean="0">
                          <a:solidFill>
                            <a:srgbClr val="0000FF"/>
                          </a:solidFill>
                          <a:latin typeface="Cambria Math"/>
                        </a:rPr>
                        <m:t>=</m:t>
                      </m:r>
                      <m:f>
                        <m:fPr>
                          <m:ctrlPr>
                            <a:rPr lang="pl-PL" sz="2000" b="1" i="1" smtClean="0">
                              <a:solidFill>
                                <a:srgbClr val="0000FF"/>
                              </a:solidFill>
                              <a:latin typeface="Cambria Math" panose="02040503050406030204" pitchFamily="18" charset="0"/>
                            </a:rPr>
                          </m:ctrlPr>
                        </m:fPr>
                        <m:num>
                          <m:r>
                            <a:rPr lang="pl-PL" sz="2000" b="1" i="1" smtClean="0">
                              <a:solidFill>
                                <a:srgbClr val="0000FF"/>
                              </a:solidFill>
                              <a:latin typeface="Cambria Math"/>
                            </a:rPr>
                            <m:t>𝟏</m:t>
                          </m:r>
                        </m:num>
                        <m:den>
                          <m:sSub>
                            <m:sSubPr>
                              <m:ctrlPr>
                                <a:rPr lang="pl-PL" sz="2000" b="1" i="1" smtClean="0">
                                  <a:solidFill>
                                    <a:srgbClr val="0000FF"/>
                                  </a:solidFill>
                                  <a:latin typeface="Cambria Math" panose="02040503050406030204" pitchFamily="18" charset="0"/>
                                </a:rPr>
                              </m:ctrlPr>
                            </m:sSubPr>
                            <m:e>
                              <m:r>
                                <a:rPr lang="pl-PL" sz="2000" b="1" i="1" smtClean="0">
                                  <a:solidFill>
                                    <a:srgbClr val="0000FF"/>
                                  </a:solidFill>
                                  <a:latin typeface="Cambria Math"/>
                                  <a:ea typeface="Cambria Math"/>
                                </a:rPr>
                                <m:t>𝝁</m:t>
                              </m:r>
                            </m:e>
                            <m:sub>
                              <m:r>
                                <a:rPr lang="pl-PL" sz="2000" b="1" i="1" smtClean="0">
                                  <a:solidFill>
                                    <a:srgbClr val="0000FF"/>
                                  </a:solidFill>
                                  <a:latin typeface="Cambria Math"/>
                                </a:rPr>
                                <m:t>𝟎</m:t>
                              </m:r>
                            </m:sub>
                          </m:sSub>
                        </m:den>
                      </m:f>
                      <m:acc>
                        <m:accPr>
                          <m:chr m:val="⃗"/>
                          <m:ctrlPr>
                            <a:rPr lang="pl-PL" sz="2000" b="1" i="1" smtClean="0">
                              <a:solidFill>
                                <a:srgbClr val="0000FF"/>
                              </a:solidFill>
                              <a:latin typeface="Cambria Math" panose="02040503050406030204" pitchFamily="18" charset="0"/>
                            </a:rPr>
                          </m:ctrlPr>
                        </m:accPr>
                        <m:e>
                          <m:r>
                            <a:rPr lang="pl-PL" sz="2000" b="1" i="1" smtClean="0">
                              <a:solidFill>
                                <a:srgbClr val="0000FF"/>
                              </a:solidFill>
                              <a:latin typeface="Cambria Math"/>
                            </a:rPr>
                            <m:t>𝑬</m:t>
                          </m:r>
                        </m:e>
                      </m:acc>
                      <m:r>
                        <a:rPr lang="en-GB" sz="2000" b="1" i="1" smtClean="0">
                          <a:solidFill>
                            <a:srgbClr val="0000FF"/>
                          </a:solidFill>
                          <a:latin typeface="Cambria Math"/>
                          <a:ea typeface="Cambria Math"/>
                        </a:rPr>
                        <m:t>×</m:t>
                      </m:r>
                      <m:acc>
                        <m:accPr>
                          <m:chr m:val="⃗"/>
                          <m:ctrlPr>
                            <a:rPr lang="en-GB" sz="2000" b="1" i="1" smtClean="0">
                              <a:solidFill>
                                <a:srgbClr val="0000FF"/>
                              </a:solidFill>
                              <a:latin typeface="Cambria Math" panose="02040503050406030204" pitchFamily="18" charset="0"/>
                              <a:ea typeface="Cambria Math"/>
                            </a:rPr>
                          </m:ctrlPr>
                        </m:accPr>
                        <m:e>
                          <m:r>
                            <a:rPr lang="pl-PL" sz="2000" b="1" i="1" smtClean="0">
                              <a:solidFill>
                                <a:srgbClr val="0000FF"/>
                              </a:solidFill>
                              <a:latin typeface="Cambria Math"/>
                              <a:ea typeface="Cambria Math"/>
                            </a:rPr>
                            <m:t>𝑩</m:t>
                          </m:r>
                        </m:e>
                      </m:acc>
                    </m:oMath>
                  </m:oMathPara>
                </a14:m>
                <a:endParaRPr lang="en-GB" sz="2000" b="1" dirty="0">
                  <a:solidFill>
                    <a:srgbClr val="0000FF"/>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658171" y="2383923"/>
                <a:ext cx="1716046" cy="722314"/>
              </a:xfrm>
              <a:prstGeom prst="rect">
                <a:avLst/>
              </a:prstGeom>
              <a:blipFill>
                <a:blip r:embed="rId4"/>
                <a:stretch>
                  <a:fillRect/>
                </a:stretch>
              </a:blipFill>
              <a:ln>
                <a:solidFill>
                  <a:srgbClr val="C00000"/>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7091" y="4931947"/>
                <a:ext cx="3244927" cy="936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l-PL" b="0" i="1" smtClean="0">
                          <a:solidFill>
                            <a:srgbClr val="0000FF"/>
                          </a:solidFill>
                          <a:latin typeface="Cambria Math"/>
                        </a:rPr>
                        <m:t>𝑆</m:t>
                      </m:r>
                      <m:r>
                        <a:rPr lang="pl-PL" b="1" i="1">
                          <a:solidFill>
                            <a:srgbClr val="0000FF"/>
                          </a:solidFill>
                          <a:latin typeface="Cambria Math"/>
                        </a:rPr>
                        <m:t>=</m:t>
                      </m:r>
                      <m:f>
                        <m:fPr>
                          <m:ctrlPr>
                            <a:rPr lang="pl-PL" b="1" i="1">
                              <a:solidFill>
                                <a:srgbClr val="0000FF"/>
                              </a:solidFill>
                              <a:latin typeface="Cambria Math" panose="02040503050406030204" pitchFamily="18" charset="0"/>
                            </a:rPr>
                          </m:ctrlPr>
                        </m:fPr>
                        <m:num>
                          <m:r>
                            <a:rPr lang="pl-PL" b="1" i="1">
                              <a:solidFill>
                                <a:srgbClr val="0000FF"/>
                              </a:solidFill>
                              <a:latin typeface="Cambria Math"/>
                            </a:rPr>
                            <m:t>𝟏</m:t>
                          </m:r>
                        </m:num>
                        <m:den>
                          <m:sSub>
                            <m:sSubPr>
                              <m:ctrlPr>
                                <a:rPr lang="pl-PL" b="1" i="1">
                                  <a:solidFill>
                                    <a:srgbClr val="0000FF"/>
                                  </a:solidFill>
                                  <a:latin typeface="Cambria Math" panose="02040503050406030204" pitchFamily="18" charset="0"/>
                                </a:rPr>
                              </m:ctrlPr>
                            </m:sSubPr>
                            <m:e>
                              <m:r>
                                <a:rPr lang="pl-PL" b="1" i="1">
                                  <a:solidFill>
                                    <a:srgbClr val="0000FF"/>
                                  </a:solidFill>
                                  <a:latin typeface="Cambria Math"/>
                                  <a:ea typeface="Cambria Math"/>
                                </a:rPr>
                                <m:t>𝝁</m:t>
                              </m:r>
                            </m:e>
                            <m:sub>
                              <m:r>
                                <a:rPr lang="pl-PL" b="1" i="1">
                                  <a:solidFill>
                                    <a:srgbClr val="0000FF"/>
                                  </a:solidFill>
                                  <a:latin typeface="Cambria Math"/>
                                </a:rPr>
                                <m:t>𝟎</m:t>
                              </m:r>
                            </m:sub>
                          </m:sSub>
                        </m:den>
                      </m:f>
                      <m:r>
                        <m:rPr>
                          <m:sty m:val="p"/>
                        </m:rPr>
                        <a:rPr lang="pl-PL" b="0" i="0" smtClean="0">
                          <a:solidFill>
                            <a:srgbClr val="0000FF"/>
                          </a:solidFill>
                          <a:latin typeface="Cambria Math"/>
                        </a:rPr>
                        <m:t>E</m:t>
                      </m:r>
                      <m:r>
                        <a:rPr lang="pl-PL" b="0" i="0" smtClean="0">
                          <a:solidFill>
                            <a:srgbClr val="0000FF"/>
                          </a:solidFill>
                          <a:latin typeface="Cambria Math"/>
                        </a:rPr>
                        <m:t> </m:t>
                      </m:r>
                      <m:r>
                        <m:rPr>
                          <m:sty m:val="p"/>
                        </m:rPr>
                        <a:rPr lang="pl-PL" b="0" i="0" smtClean="0">
                          <a:solidFill>
                            <a:srgbClr val="0000FF"/>
                          </a:solidFill>
                          <a:latin typeface="Cambria Math"/>
                        </a:rPr>
                        <m:t>B</m:t>
                      </m:r>
                      <m:r>
                        <a:rPr lang="pl-PL" b="0" i="0" smtClean="0">
                          <a:solidFill>
                            <a:srgbClr val="0000FF"/>
                          </a:solidFill>
                          <a:latin typeface="Cambria Math"/>
                        </a:rPr>
                        <m:t>= </m:t>
                      </m:r>
                      <m:f>
                        <m:fPr>
                          <m:ctrlPr>
                            <a:rPr lang="pl-PL" b="0" i="1" smtClean="0">
                              <a:solidFill>
                                <a:srgbClr val="0000FF"/>
                              </a:solidFill>
                              <a:latin typeface="Cambria Math" panose="02040503050406030204" pitchFamily="18" charset="0"/>
                            </a:rPr>
                          </m:ctrlPr>
                        </m:fPr>
                        <m:num>
                          <m:r>
                            <a:rPr lang="pl-PL" b="0" i="1" smtClean="0">
                              <a:solidFill>
                                <a:srgbClr val="0000FF"/>
                              </a:solidFill>
                              <a:latin typeface="Cambria Math"/>
                            </a:rPr>
                            <m:t>𝐸</m:t>
                          </m:r>
                        </m:num>
                        <m:den>
                          <m:r>
                            <a:rPr lang="pl-PL" b="0" i="1" smtClean="0">
                              <a:solidFill>
                                <a:srgbClr val="0000FF"/>
                              </a:solidFill>
                              <a:latin typeface="Cambria Math"/>
                            </a:rPr>
                            <m:t>𝑡</m:t>
                          </m:r>
                          <m:r>
                            <a:rPr lang="pl-PL" b="0" i="1" smtClean="0">
                              <a:solidFill>
                                <a:srgbClr val="0000FF"/>
                              </a:solidFill>
                              <a:latin typeface="Cambria Math"/>
                            </a:rPr>
                            <m:t> </m:t>
                          </m:r>
                          <m:r>
                            <a:rPr lang="pl-PL" b="0" i="1" smtClean="0">
                              <a:solidFill>
                                <a:srgbClr val="0000FF"/>
                              </a:solidFill>
                              <a:latin typeface="Cambria Math"/>
                            </a:rPr>
                            <m:t>𝑆</m:t>
                          </m:r>
                        </m:den>
                      </m:f>
                      <m:r>
                        <a:rPr lang="pl-PL" b="0" i="1" smtClean="0">
                          <a:solidFill>
                            <a:srgbClr val="0000FF"/>
                          </a:solidFill>
                          <a:latin typeface="Cambria Math"/>
                        </a:rPr>
                        <m:t>=</m:t>
                      </m:r>
                      <m:f>
                        <m:fPr>
                          <m:ctrlPr>
                            <a:rPr lang="pl-PL" b="0" i="1" smtClean="0">
                              <a:solidFill>
                                <a:srgbClr val="0000FF"/>
                              </a:solidFill>
                              <a:latin typeface="Cambria Math" panose="02040503050406030204" pitchFamily="18" charset="0"/>
                            </a:rPr>
                          </m:ctrlPr>
                        </m:fPr>
                        <m:num>
                          <m:r>
                            <a:rPr lang="pl-PL" b="0" i="1" smtClean="0">
                              <a:solidFill>
                                <a:srgbClr val="0000FF"/>
                              </a:solidFill>
                              <a:latin typeface="Cambria Math"/>
                            </a:rPr>
                            <m:t>𝑃</m:t>
                          </m:r>
                        </m:num>
                        <m:den>
                          <m:r>
                            <a:rPr lang="pl-PL" b="0" i="1" smtClean="0">
                              <a:solidFill>
                                <a:srgbClr val="0000FF"/>
                              </a:solidFill>
                              <a:latin typeface="Cambria Math"/>
                            </a:rPr>
                            <m:t>𝑆</m:t>
                          </m:r>
                        </m:den>
                      </m:f>
                      <m:r>
                        <a:rPr lang="pl-PL" b="0" i="1" smtClean="0">
                          <a:solidFill>
                            <a:srgbClr val="0000FF"/>
                          </a:solidFill>
                          <a:latin typeface="Cambria Math"/>
                        </a:rPr>
                        <m:t>      </m:t>
                      </m:r>
                      <m:d>
                        <m:dPr>
                          <m:begChr m:val="["/>
                          <m:endChr m:val="]"/>
                          <m:ctrlPr>
                            <a:rPr lang="en-GB" i="1">
                              <a:solidFill>
                                <a:srgbClr val="0000FF"/>
                              </a:solidFill>
                              <a:latin typeface="Cambria Math" panose="02040503050406030204" pitchFamily="18" charset="0"/>
                            </a:rPr>
                          </m:ctrlPr>
                        </m:dPr>
                        <m:e>
                          <m:f>
                            <m:fPr>
                              <m:ctrlPr>
                                <a:rPr lang="en-GB" i="1">
                                  <a:solidFill>
                                    <a:srgbClr val="0000FF"/>
                                  </a:solidFill>
                                  <a:latin typeface="Cambria Math" panose="02040503050406030204" pitchFamily="18" charset="0"/>
                                </a:rPr>
                              </m:ctrlPr>
                            </m:fPr>
                            <m:num>
                              <m:r>
                                <a:rPr lang="pl-PL" i="1">
                                  <a:solidFill>
                                    <a:srgbClr val="0000FF"/>
                                  </a:solidFill>
                                  <a:latin typeface="Cambria Math"/>
                                </a:rPr>
                                <m:t>𝑊</m:t>
                              </m:r>
                            </m:num>
                            <m:den>
                              <m:sSup>
                                <m:sSupPr>
                                  <m:ctrlPr>
                                    <a:rPr lang="en-GB" i="1">
                                      <a:solidFill>
                                        <a:srgbClr val="0000FF"/>
                                      </a:solidFill>
                                      <a:latin typeface="Cambria Math" panose="02040503050406030204" pitchFamily="18" charset="0"/>
                                    </a:rPr>
                                  </m:ctrlPr>
                                </m:sSupPr>
                                <m:e>
                                  <m:r>
                                    <a:rPr lang="pl-PL" i="1">
                                      <a:solidFill>
                                        <a:srgbClr val="0000FF"/>
                                      </a:solidFill>
                                      <a:latin typeface="Cambria Math"/>
                                    </a:rPr>
                                    <m:t>𝑚</m:t>
                                  </m:r>
                                </m:e>
                                <m:sup>
                                  <m:r>
                                    <a:rPr lang="pl-PL" i="1">
                                      <a:solidFill>
                                        <a:srgbClr val="0000FF"/>
                                      </a:solidFill>
                                      <a:latin typeface="Cambria Math"/>
                                    </a:rPr>
                                    <m:t>2</m:t>
                                  </m:r>
                                </m:sup>
                              </m:sSup>
                            </m:den>
                          </m:f>
                        </m:e>
                      </m:d>
                    </m:oMath>
                  </m:oMathPara>
                </a14:m>
                <a:endParaRPr lang="en-GB" dirty="0">
                  <a:solidFill>
                    <a:srgbClr val="0000FF"/>
                  </a:solidFill>
                </a:endParaRPr>
              </a:p>
              <a:p>
                <a:endParaRPr lang="en-GB" dirty="0">
                  <a:solidFill>
                    <a:srgbClr val="0000FF"/>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557091" y="4931947"/>
                <a:ext cx="3244927" cy="93641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85448" y="5063699"/>
                <a:ext cx="1856598" cy="369332"/>
              </a:xfrm>
              <a:prstGeom prst="rect">
                <a:avLst/>
              </a:prstGeom>
              <a:noFill/>
            </p:spPr>
            <p:txBody>
              <a:bodyPr wrap="none" rtlCol="0">
                <a:spAutoFit/>
              </a:bodyPr>
              <a:lstStyle/>
              <a:p>
                <a:r>
                  <a:rPr lang="pl-PL" dirty="0"/>
                  <a:t>skoro: </a:t>
                </a:r>
                <a14:m>
                  <m:oMath xmlns:m="http://schemas.openxmlformats.org/officeDocument/2006/math">
                    <m:r>
                      <a:rPr lang="pl-PL" b="1" i="1">
                        <a:solidFill>
                          <a:srgbClr val="0000FF"/>
                        </a:solidFill>
                        <a:latin typeface="Cambria Math"/>
                      </a:rPr>
                      <m:t>𝑬</m:t>
                    </m:r>
                    <m:r>
                      <a:rPr lang="pl-PL" b="1" i="1">
                        <a:solidFill>
                          <a:srgbClr val="0000FF"/>
                        </a:solidFill>
                        <a:latin typeface="Cambria Math"/>
                      </a:rPr>
                      <m:t>=</m:t>
                    </m:r>
                    <m:r>
                      <a:rPr lang="pl-PL" b="1" i="1">
                        <a:solidFill>
                          <a:srgbClr val="0000FF"/>
                        </a:solidFill>
                        <a:latin typeface="Cambria Math"/>
                      </a:rPr>
                      <m:t>𝒄</m:t>
                    </m:r>
                    <m:r>
                      <a:rPr lang="pl-PL" b="1" i="1">
                        <a:solidFill>
                          <a:srgbClr val="0000FF"/>
                        </a:solidFill>
                        <a:latin typeface="Cambria Math"/>
                      </a:rPr>
                      <m:t> </m:t>
                    </m:r>
                    <m:r>
                      <a:rPr lang="pl-PL" b="1" i="1">
                        <a:solidFill>
                          <a:srgbClr val="0000FF"/>
                        </a:solidFill>
                        <a:latin typeface="Cambria Math"/>
                      </a:rPr>
                      <m:t>𝑩</m:t>
                    </m:r>
                    <m:r>
                      <a:rPr lang="pl-PL" b="0" i="0" smtClean="0">
                        <a:solidFill>
                          <a:srgbClr val="0000FF"/>
                        </a:solidFill>
                        <a:latin typeface="Cambria Math"/>
                      </a:rPr>
                      <m:t> </m:t>
                    </m:r>
                  </m:oMath>
                </a14:m>
                <a:r>
                  <a:rPr lang="pl-PL" b="1" dirty="0">
                    <a:solidFill>
                      <a:srgbClr val="0000FF"/>
                    </a:solidFill>
                  </a:rPr>
                  <a:t>: </a:t>
                </a:r>
                <a:endParaRPr lang="en-GB" b="1" dirty="0">
                  <a:solidFill>
                    <a:srgbClr val="0000FF"/>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85448" y="5063699"/>
                <a:ext cx="1856598" cy="369332"/>
              </a:xfrm>
              <a:prstGeom prst="rect">
                <a:avLst/>
              </a:prstGeom>
              <a:blipFill>
                <a:blip r:embed="rId6"/>
                <a:stretch>
                  <a:fillRect l="-2961" t="-10000" r="-1645"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094219" y="5692248"/>
                <a:ext cx="4119718" cy="659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l-PL" b="1" i="1" smtClean="0">
                          <a:solidFill>
                            <a:srgbClr val="0000FF"/>
                          </a:solidFill>
                          <a:latin typeface="Cambria Math"/>
                        </a:rPr>
                        <m:t>𝑺</m:t>
                      </m:r>
                      <m:r>
                        <a:rPr lang="pl-PL" b="1" i="1" smtClean="0">
                          <a:solidFill>
                            <a:srgbClr val="0000FF"/>
                          </a:solidFill>
                          <a:latin typeface="Cambria Math"/>
                        </a:rPr>
                        <m:t>(</m:t>
                      </m:r>
                      <m:r>
                        <a:rPr lang="pl-PL" b="1" i="1" smtClean="0">
                          <a:solidFill>
                            <a:srgbClr val="0000FF"/>
                          </a:solidFill>
                          <a:latin typeface="Cambria Math"/>
                        </a:rPr>
                        <m:t>𝒕</m:t>
                      </m:r>
                      <m:r>
                        <a:rPr lang="pl-PL" b="1" i="1" smtClean="0">
                          <a:solidFill>
                            <a:srgbClr val="0000FF"/>
                          </a:solidFill>
                          <a:latin typeface="Cambria Math"/>
                        </a:rPr>
                        <m:t>)=</m:t>
                      </m:r>
                      <m:f>
                        <m:fPr>
                          <m:ctrlPr>
                            <a:rPr lang="pl-PL" b="1" i="1">
                              <a:solidFill>
                                <a:srgbClr val="0000FF"/>
                              </a:solidFill>
                              <a:latin typeface="Cambria Math" panose="02040503050406030204" pitchFamily="18" charset="0"/>
                            </a:rPr>
                          </m:ctrlPr>
                        </m:fPr>
                        <m:num>
                          <m:r>
                            <a:rPr lang="pl-PL" b="1" i="1">
                              <a:solidFill>
                                <a:srgbClr val="0000FF"/>
                              </a:solidFill>
                              <a:latin typeface="Cambria Math"/>
                            </a:rPr>
                            <m:t>𝟏</m:t>
                          </m:r>
                        </m:num>
                        <m:den>
                          <m:r>
                            <a:rPr lang="pl-PL" b="1" i="1" smtClean="0">
                              <a:solidFill>
                                <a:srgbClr val="0000FF"/>
                              </a:solidFill>
                              <a:latin typeface="Cambria Math"/>
                            </a:rPr>
                            <m:t>𝒄</m:t>
                          </m:r>
                          <m:sSub>
                            <m:sSubPr>
                              <m:ctrlPr>
                                <a:rPr lang="pl-PL" b="1" i="1">
                                  <a:solidFill>
                                    <a:srgbClr val="0000FF"/>
                                  </a:solidFill>
                                  <a:latin typeface="Cambria Math" panose="02040503050406030204" pitchFamily="18" charset="0"/>
                                </a:rPr>
                              </m:ctrlPr>
                            </m:sSubPr>
                            <m:e>
                              <m:r>
                                <a:rPr lang="pl-PL" b="1" i="1">
                                  <a:solidFill>
                                    <a:srgbClr val="0000FF"/>
                                  </a:solidFill>
                                  <a:latin typeface="Cambria Math"/>
                                  <a:ea typeface="Cambria Math"/>
                                </a:rPr>
                                <m:t>𝝁</m:t>
                              </m:r>
                            </m:e>
                            <m:sub>
                              <m:r>
                                <a:rPr lang="pl-PL" b="1" i="1">
                                  <a:solidFill>
                                    <a:srgbClr val="0000FF"/>
                                  </a:solidFill>
                                  <a:latin typeface="Cambria Math"/>
                                </a:rPr>
                                <m:t>𝟎</m:t>
                              </m:r>
                            </m:sub>
                          </m:sSub>
                        </m:den>
                      </m:f>
                      <m:sSup>
                        <m:sSupPr>
                          <m:ctrlPr>
                            <a:rPr lang="pl-PL" b="1" i="1" smtClean="0">
                              <a:solidFill>
                                <a:srgbClr val="0000FF"/>
                              </a:solidFill>
                              <a:latin typeface="Cambria Math" panose="02040503050406030204" pitchFamily="18" charset="0"/>
                            </a:rPr>
                          </m:ctrlPr>
                        </m:sSupPr>
                        <m:e>
                          <m:r>
                            <a:rPr lang="pl-PL" b="1" i="1" smtClean="0">
                              <a:solidFill>
                                <a:srgbClr val="0000FF"/>
                              </a:solidFill>
                              <a:latin typeface="Cambria Math"/>
                            </a:rPr>
                            <m:t>𝑬</m:t>
                          </m:r>
                        </m:e>
                        <m:sup>
                          <m:r>
                            <a:rPr lang="pl-PL" b="1" i="1" smtClean="0">
                              <a:solidFill>
                                <a:srgbClr val="0000FF"/>
                              </a:solidFill>
                              <a:latin typeface="Cambria Math"/>
                            </a:rPr>
                            <m:t>𝟐</m:t>
                          </m:r>
                        </m:sup>
                      </m:sSup>
                      <m:r>
                        <a:rPr lang="pl-PL" b="1" i="1">
                          <a:solidFill>
                            <a:srgbClr val="0000FF"/>
                          </a:solidFill>
                          <a:latin typeface="Cambria Math"/>
                        </a:rPr>
                        <m:t>=</m:t>
                      </m:r>
                      <m:f>
                        <m:fPr>
                          <m:ctrlPr>
                            <a:rPr lang="pl-PL" b="1" i="1">
                              <a:solidFill>
                                <a:srgbClr val="0000FF"/>
                              </a:solidFill>
                              <a:latin typeface="Cambria Math" panose="02040503050406030204" pitchFamily="18" charset="0"/>
                            </a:rPr>
                          </m:ctrlPr>
                        </m:fPr>
                        <m:num>
                          <m:r>
                            <a:rPr lang="pl-PL" b="1" i="1">
                              <a:solidFill>
                                <a:srgbClr val="0000FF"/>
                              </a:solidFill>
                              <a:latin typeface="Cambria Math"/>
                            </a:rPr>
                            <m:t>𝟏</m:t>
                          </m:r>
                        </m:num>
                        <m:den>
                          <m:sSub>
                            <m:sSubPr>
                              <m:ctrlPr>
                                <a:rPr lang="pl-PL" b="1" i="1">
                                  <a:solidFill>
                                    <a:srgbClr val="0000FF"/>
                                  </a:solidFill>
                                  <a:latin typeface="Cambria Math" panose="02040503050406030204" pitchFamily="18" charset="0"/>
                                </a:rPr>
                              </m:ctrlPr>
                            </m:sSubPr>
                            <m:e>
                              <m:r>
                                <a:rPr lang="pl-PL" b="1" i="1" smtClean="0">
                                  <a:solidFill>
                                    <a:srgbClr val="0000FF"/>
                                  </a:solidFill>
                                  <a:latin typeface="Cambria Math"/>
                                </a:rPr>
                                <m:t>𝒄</m:t>
                              </m:r>
                              <m:r>
                                <a:rPr lang="pl-PL" b="1" i="1">
                                  <a:solidFill>
                                    <a:srgbClr val="0000FF"/>
                                  </a:solidFill>
                                  <a:latin typeface="Cambria Math"/>
                                  <a:ea typeface="Cambria Math"/>
                                </a:rPr>
                                <m:t>𝝁</m:t>
                              </m:r>
                            </m:e>
                            <m:sub>
                              <m:r>
                                <a:rPr lang="pl-PL" b="1" i="1">
                                  <a:solidFill>
                                    <a:srgbClr val="0000FF"/>
                                  </a:solidFill>
                                  <a:latin typeface="Cambria Math"/>
                                </a:rPr>
                                <m:t>𝟎</m:t>
                              </m:r>
                            </m:sub>
                          </m:sSub>
                        </m:den>
                      </m:f>
                      <m:sSup>
                        <m:sSupPr>
                          <m:ctrlPr>
                            <a:rPr lang="pl-PL" b="1" i="1" smtClean="0">
                              <a:solidFill>
                                <a:srgbClr val="0000FF"/>
                              </a:solidFill>
                              <a:latin typeface="Cambria Math" panose="02040503050406030204" pitchFamily="18" charset="0"/>
                            </a:rPr>
                          </m:ctrlPr>
                        </m:sSupPr>
                        <m:e>
                          <m:r>
                            <a:rPr lang="pl-PL" b="1" i="1" smtClean="0">
                              <a:solidFill>
                                <a:srgbClr val="0000FF"/>
                              </a:solidFill>
                              <a:latin typeface="Cambria Math"/>
                            </a:rPr>
                            <m:t>𝑬</m:t>
                          </m:r>
                        </m:e>
                        <m:sup>
                          <m:r>
                            <a:rPr lang="pl-PL" b="1" i="1" smtClean="0">
                              <a:solidFill>
                                <a:srgbClr val="0000FF"/>
                              </a:solidFill>
                              <a:latin typeface="Cambria Math"/>
                            </a:rPr>
                            <m:t>𝟐</m:t>
                          </m:r>
                        </m:sup>
                      </m:sSup>
                      <m:sSup>
                        <m:sSupPr>
                          <m:ctrlPr>
                            <a:rPr lang="pl-PL" b="1" i="1" smtClean="0">
                              <a:solidFill>
                                <a:srgbClr val="0000FF"/>
                              </a:solidFill>
                              <a:latin typeface="Cambria Math" panose="02040503050406030204" pitchFamily="18" charset="0"/>
                            </a:rPr>
                          </m:ctrlPr>
                        </m:sSupPr>
                        <m:e>
                          <m:r>
                            <a:rPr lang="pl-PL" b="1" i="1" smtClean="0">
                              <a:solidFill>
                                <a:srgbClr val="0000FF"/>
                              </a:solidFill>
                              <a:latin typeface="Cambria Math"/>
                            </a:rPr>
                            <m:t>𝒄𝒐𝒔</m:t>
                          </m:r>
                        </m:e>
                        <m:sup>
                          <m:r>
                            <a:rPr lang="pl-PL" b="1" i="1" smtClean="0">
                              <a:solidFill>
                                <a:srgbClr val="0000FF"/>
                              </a:solidFill>
                              <a:latin typeface="Cambria Math"/>
                            </a:rPr>
                            <m:t>𝟐</m:t>
                          </m:r>
                        </m:sup>
                      </m:sSup>
                      <m:r>
                        <a:rPr lang="pl-PL" b="1" i="1" smtClean="0">
                          <a:solidFill>
                            <a:srgbClr val="0000FF"/>
                          </a:solidFill>
                          <a:latin typeface="Cambria Math"/>
                        </a:rPr>
                        <m:t>(</m:t>
                      </m:r>
                      <m:r>
                        <a:rPr lang="pl-PL" b="1" i="1" smtClean="0">
                          <a:solidFill>
                            <a:srgbClr val="0000FF"/>
                          </a:solidFill>
                          <a:latin typeface="Cambria Math"/>
                        </a:rPr>
                        <m:t>𝒌𝒙</m:t>
                      </m:r>
                      <m:r>
                        <a:rPr lang="pl-PL" b="1" i="1" smtClean="0">
                          <a:solidFill>
                            <a:srgbClr val="0000FF"/>
                          </a:solidFill>
                          <a:latin typeface="Cambria Math"/>
                        </a:rPr>
                        <m:t>−</m:t>
                      </m:r>
                      <m:r>
                        <a:rPr lang="pl-PL" b="1" i="1" smtClean="0">
                          <a:solidFill>
                            <a:srgbClr val="0000FF"/>
                          </a:solidFill>
                          <a:latin typeface="Cambria Math"/>
                          <a:ea typeface="Cambria Math"/>
                        </a:rPr>
                        <m:t>𝝎</m:t>
                      </m:r>
                      <m:r>
                        <a:rPr lang="pl-PL" b="1" i="1" smtClean="0">
                          <a:solidFill>
                            <a:srgbClr val="0000FF"/>
                          </a:solidFill>
                          <a:latin typeface="Cambria Math"/>
                          <a:ea typeface="Cambria Math"/>
                        </a:rPr>
                        <m:t>𝒕</m:t>
                      </m:r>
                      <m:r>
                        <a:rPr lang="pl-PL" b="1" i="1" smtClean="0">
                          <a:solidFill>
                            <a:srgbClr val="0000FF"/>
                          </a:solidFill>
                          <a:latin typeface="Cambria Math"/>
                          <a:ea typeface="Cambria Math"/>
                        </a:rPr>
                        <m:t>)</m:t>
                      </m:r>
                    </m:oMath>
                  </m:oMathPara>
                </a14:m>
                <a:endParaRPr lang="en-GB" dirty="0"/>
              </a:p>
            </p:txBody>
          </p:sp>
        </mc:Choice>
        <mc:Fallback xmlns="">
          <p:sp>
            <p:nvSpPr>
              <p:cNvPr id="10" name="Rectangle 9"/>
              <p:cNvSpPr>
                <a:spLocks noRot="1" noChangeAspect="1" noMove="1" noResize="1" noEditPoints="1" noAdjustHandles="1" noChangeArrowheads="1" noChangeShapeType="1" noTextEdit="1"/>
              </p:cNvSpPr>
              <p:nvPr/>
            </p:nvSpPr>
            <p:spPr>
              <a:xfrm>
                <a:off x="2094219" y="5692248"/>
                <a:ext cx="4119718" cy="659411"/>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Prostokąt 11">
                <a:extLst>
                  <a:ext uri="{FF2B5EF4-FFF2-40B4-BE49-F238E27FC236}">
                    <a16:creationId xmlns:a16="http://schemas.microsoft.com/office/drawing/2014/main" id="{252A19AA-E0D3-4B81-A1D2-A56A7EEC4742}"/>
                  </a:ext>
                </a:extLst>
              </p:cNvPr>
              <p:cNvSpPr/>
              <p:nvPr/>
            </p:nvSpPr>
            <p:spPr>
              <a:xfrm>
                <a:off x="271091" y="3170154"/>
                <a:ext cx="4572000" cy="1787925"/>
              </a:xfrm>
              <a:prstGeom prst="rect">
                <a:avLst/>
              </a:prstGeom>
            </p:spPr>
            <p:txBody>
              <a:bodyPr>
                <a:spAutoFit/>
              </a:bodyPr>
              <a:lstStyle/>
              <a:p>
                <a:pPr marL="285750" lvl="0" indent="-285750">
                  <a:spcBef>
                    <a:spcPts val="1200"/>
                  </a:spcBef>
                  <a:spcAft>
                    <a:spcPts val="600"/>
                  </a:spcAft>
                  <a:buClr>
                    <a:srgbClr val="C00000"/>
                  </a:buClr>
                  <a:buFont typeface="Wingdings" panose="05000000000000000000" pitchFamily="2" charset="2"/>
                  <a:buChar char="§"/>
                </a:pPr>
                <a:r>
                  <a:rPr lang="pl-PL" dirty="0">
                    <a:solidFill>
                      <a:prstClr val="black"/>
                    </a:solidFill>
                  </a:rPr>
                  <a:t>Kierunek wektora Poyntinga jest zgodny z kierunkiem rozchodzenia się fali (prostopadły do </a:t>
                </a:r>
                <a14:m>
                  <m:oMath xmlns:m="http://schemas.openxmlformats.org/officeDocument/2006/math">
                    <m:acc>
                      <m:accPr>
                        <m:chr m:val="⃗"/>
                        <m:ctrlPr>
                          <a:rPr lang="pl-PL" b="1" i="1">
                            <a:solidFill>
                              <a:srgbClr val="0000FF"/>
                            </a:solidFill>
                            <a:latin typeface="Cambria Math" panose="02040503050406030204" pitchFamily="18" charset="0"/>
                          </a:rPr>
                        </m:ctrlPr>
                      </m:accPr>
                      <m:e>
                        <m:r>
                          <a:rPr lang="pl-PL" b="1" i="1">
                            <a:solidFill>
                              <a:srgbClr val="0000FF"/>
                            </a:solidFill>
                            <a:latin typeface="Cambria Math"/>
                          </a:rPr>
                          <m:t>𝑬</m:t>
                        </m:r>
                      </m:e>
                    </m:acc>
                  </m:oMath>
                </a14:m>
                <a:r>
                  <a:rPr lang="pl-PL" dirty="0">
                    <a:solidFill>
                      <a:prstClr val="black"/>
                    </a:solidFill>
                  </a:rPr>
                  <a:t> i </a:t>
                </a:r>
                <a14:m>
                  <m:oMath xmlns:m="http://schemas.openxmlformats.org/officeDocument/2006/math">
                    <m:acc>
                      <m:accPr>
                        <m:chr m:val="⃗"/>
                        <m:ctrlPr>
                          <a:rPr lang="pl-PL" b="1" i="1">
                            <a:solidFill>
                              <a:srgbClr val="0000FF"/>
                            </a:solidFill>
                            <a:latin typeface="Cambria Math" panose="02040503050406030204" pitchFamily="18" charset="0"/>
                          </a:rPr>
                        </m:ctrlPr>
                      </m:accPr>
                      <m:e>
                        <m:r>
                          <a:rPr lang="pl-PL" b="1" i="1">
                            <a:solidFill>
                              <a:srgbClr val="0000FF"/>
                            </a:solidFill>
                            <a:latin typeface="Cambria Math"/>
                          </a:rPr>
                          <m:t>𝑩</m:t>
                        </m:r>
                      </m:e>
                    </m:acc>
                  </m:oMath>
                </a14:m>
                <a:r>
                  <a:rPr lang="pl-PL" dirty="0">
                    <a:solidFill>
                      <a:prstClr val="black"/>
                    </a:solidFill>
                  </a:rPr>
                  <a:t>), a jego wartość jest równa szybkości przenoszenia energii przez falę w jednostkowym czasie na jednostkę powierzchni:</a:t>
                </a:r>
                <a:endParaRPr lang="pl-PL" i="1" dirty="0">
                  <a:solidFill>
                    <a:prstClr val="black"/>
                  </a:solidFill>
                </a:endParaRPr>
              </a:p>
            </p:txBody>
          </p:sp>
        </mc:Choice>
        <mc:Fallback xmlns="">
          <p:sp>
            <p:nvSpPr>
              <p:cNvPr id="12" name="Prostokąt 11">
                <a:extLst>
                  <a:ext uri="{FF2B5EF4-FFF2-40B4-BE49-F238E27FC236}">
                    <a16:creationId xmlns:a16="http://schemas.microsoft.com/office/drawing/2014/main" id="{252A19AA-E0D3-4B81-A1D2-A56A7EEC4742}"/>
                  </a:ext>
                </a:extLst>
              </p:cNvPr>
              <p:cNvSpPr>
                <a:spLocks noRot="1" noChangeAspect="1" noMove="1" noResize="1" noEditPoints="1" noAdjustHandles="1" noChangeArrowheads="1" noChangeShapeType="1" noTextEdit="1"/>
              </p:cNvSpPr>
              <p:nvPr/>
            </p:nvSpPr>
            <p:spPr>
              <a:xfrm>
                <a:off x="271091" y="3170154"/>
                <a:ext cx="4572000" cy="1787925"/>
              </a:xfrm>
              <a:prstGeom prst="rect">
                <a:avLst/>
              </a:prstGeom>
              <a:blipFill>
                <a:blip r:embed="rId8"/>
                <a:stretch>
                  <a:fillRect l="-800" t="-1706" r="-1733" b="-4778"/>
                </a:stretch>
              </a:blipFill>
            </p:spPr>
            <p:txBody>
              <a:bodyPr/>
              <a:lstStyle/>
              <a:p>
                <a:r>
                  <a:rPr lang="en-GB">
                    <a:noFill/>
                  </a:rPr>
                  <a:t> </a:t>
                </a:r>
              </a:p>
            </p:txBody>
          </p:sp>
        </mc:Fallback>
      </mc:AlternateContent>
      <p:sp>
        <p:nvSpPr>
          <p:cNvPr id="13" name="pole tekstowe 12">
            <a:extLst>
              <a:ext uri="{FF2B5EF4-FFF2-40B4-BE49-F238E27FC236}">
                <a16:creationId xmlns:a16="http://schemas.microsoft.com/office/drawing/2014/main" id="{93129E47-9C75-41D4-9E0A-F6065435A359}"/>
              </a:ext>
            </a:extLst>
          </p:cNvPr>
          <p:cNvSpPr txBox="1"/>
          <p:nvPr/>
        </p:nvSpPr>
        <p:spPr>
          <a:xfrm>
            <a:off x="6824728" y="5400152"/>
            <a:ext cx="1877437" cy="369332"/>
          </a:xfrm>
          <a:prstGeom prst="rect">
            <a:avLst/>
          </a:prstGeom>
          <a:noFill/>
        </p:spPr>
        <p:txBody>
          <a:bodyPr wrap="none" rtlCol="0">
            <a:spAutoFit/>
          </a:bodyPr>
          <a:lstStyle/>
          <a:p>
            <a:r>
              <a:rPr lang="pl-PL" dirty="0">
                <a:solidFill>
                  <a:srgbClr val="C00000"/>
                </a:solidFill>
              </a:rPr>
              <a:t>żagiel słoneczny</a:t>
            </a:r>
            <a:endParaRPr lang="en-GB" dirty="0">
              <a:solidFill>
                <a:srgbClr val="C00000"/>
              </a:solidFill>
            </a:endParaRPr>
          </a:p>
        </p:txBody>
      </p:sp>
    </p:spTree>
    <p:extLst>
      <p:ext uri="{BB962C8B-B14F-4D97-AF65-F5344CB8AC3E}">
        <p14:creationId xmlns:p14="http://schemas.microsoft.com/office/powerpoint/2010/main" val="342638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Natężenie promieniowania</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15</a:t>
            </a:fld>
            <a:endParaRPr lang="en-US"/>
          </a:p>
        </p:txBody>
      </p:sp>
      <p:grpSp>
        <p:nvGrpSpPr>
          <p:cNvPr id="3" name="Grupa 2"/>
          <p:cNvGrpSpPr/>
          <p:nvPr/>
        </p:nvGrpSpPr>
        <p:grpSpPr>
          <a:xfrm>
            <a:off x="422802" y="2888853"/>
            <a:ext cx="8336879" cy="3397790"/>
            <a:chOff x="323528" y="1268760"/>
            <a:chExt cx="8336879" cy="3397790"/>
          </a:xfrm>
        </p:grpSpPr>
        <mc:AlternateContent xmlns:mc="http://schemas.openxmlformats.org/markup-compatibility/2006" xmlns:a14="http://schemas.microsoft.com/office/drawing/2010/main">
          <mc:Choice Requires="a14">
            <p:sp>
              <p:nvSpPr>
                <p:cNvPr id="7" name="TextBox 6"/>
                <p:cNvSpPr txBox="1"/>
                <p:nvPr/>
              </p:nvSpPr>
              <p:spPr>
                <a:xfrm>
                  <a:off x="323528" y="1268760"/>
                  <a:ext cx="8336879" cy="3397790"/>
                </a:xfrm>
                <a:prstGeom prst="rect">
                  <a:avLst/>
                </a:prstGeom>
                <a:noFill/>
              </p:spPr>
              <p:txBody>
                <a:bodyPr wrap="square" rtlCol="0">
                  <a:spAutoFit/>
                </a:bodyPr>
                <a:lstStyle/>
                <a:p>
                  <a:pPr marL="285750" indent="-285750">
                    <a:spcBef>
                      <a:spcPts val="600"/>
                    </a:spcBef>
                    <a:spcAft>
                      <a:spcPts val="600"/>
                    </a:spcAft>
                    <a:buClr>
                      <a:srgbClr val="C00000"/>
                    </a:buClr>
                    <a:buFont typeface="Wingdings" panose="05000000000000000000" pitchFamily="2" charset="2"/>
                    <a:buChar char="§"/>
                  </a:pPr>
                  <a:r>
                    <a:rPr lang="pl-PL" dirty="0"/>
                    <a:t>Jeśli mamy punktowe źródło fali – emituje ono energię jednorodnie we wszystkich kierunkach, a powierzchnie falowe tworzą sferę:</a:t>
                  </a:r>
                </a:p>
                <a:p>
                  <a:pPr marL="285750" indent="-285750">
                    <a:spcBef>
                      <a:spcPts val="600"/>
                    </a:spcBef>
                    <a:spcAft>
                      <a:spcPts val="600"/>
                    </a:spcAft>
                    <a:buClr>
                      <a:srgbClr val="C00000"/>
                    </a:buClr>
                    <a:buFont typeface="OpenSymbol" panose="05010000000000000000" pitchFamily="2" charset="0"/>
                    <a:buChar char="▸"/>
                  </a:pPr>
                  <a:endParaRPr lang="pl-PL" dirty="0"/>
                </a:p>
                <a:p>
                  <a:pPr marL="285750" indent="-285750">
                    <a:spcBef>
                      <a:spcPts val="600"/>
                    </a:spcBef>
                    <a:spcAft>
                      <a:spcPts val="600"/>
                    </a:spcAft>
                    <a:buClr>
                      <a:srgbClr val="C00000"/>
                    </a:buClr>
                    <a:buFont typeface="OpenSymbol" panose="05010000000000000000" pitchFamily="2" charset="0"/>
                    <a:buChar char="▸"/>
                  </a:pPr>
                  <a:endParaRPr lang="pl-PL" dirty="0"/>
                </a:p>
                <a:p>
                  <a:pPr marL="285750" indent="-285750">
                    <a:spcBef>
                      <a:spcPts val="600"/>
                    </a:spcBef>
                    <a:spcAft>
                      <a:spcPts val="600"/>
                    </a:spcAft>
                    <a:buClr>
                      <a:srgbClr val="C00000"/>
                    </a:buClr>
                    <a:buFont typeface="OpenSymbol" panose="05010000000000000000" pitchFamily="2" charset="0"/>
                    <a:buChar char="▸"/>
                  </a:pPr>
                  <a:endParaRPr lang="pl-PL" dirty="0"/>
                </a:p>
                <a:p>
                  <a:pPr marL="285750" indent="-285750">
                    <a:spcBef>
                      <a:spcPts val="600"/>
                    </a:spcBef>
                    <a:spcAft>
                      <a:spcPts val="600"/>
                    </a:spcAft>
                    <a:buClr>
                      <a:srgbClr val="C00000"/>
                    </a:buClr>
                    <a:buFont typeface="OpenSymbol" panose="05010000000000000000" pitchFamily="2" charset="0"/>
                    <a:buChar char="▸"/>
                  </a:pPr>
                  <a:endParaRPr lang="pl-PL" dirty="0"/>
                </a:p>
                <a:p>
                  <a:pPr marL="285750" indent="-285750">
                    <a:spcBef>
                      <a:spcPts val="600"/>
                    </a:spcBef>
                    <a:spcAft>
                      <a:spcPts val="600"/>
                    </a:spcAft>
                    <a:buClr>
                      <a:srgbClr val="C00000"/>
                    </a:buClr>
                    <a:buFont typeface="OpenSymbol" panose="05010000000000000000" pitchFamily="2" charset="0"/>
                    <a:buChar char="▸"/>
                  </a:pPr>
                  <a:endParaRPr lang="pl-PL" dirty="0"/>
                </a:p>
                <a:p>
                  <a:pPr>
                    <a:spcBef>
                      <a:spcPts val="600"/>
                    </a:spcBef>
                    <a:spcAft>
                      <a:spcPts val="600"/>
                    </a:spcAft>
                    <a:buClr>
                      <a:srgbClr val="C00000"/>
                    </a:buClr>
                  </a:pPr>
                  <a:r>
                    <a:rPr lang="pl-PL" dirty="0"/>
                    <a:t>	natężenie promieniowania maleje z odległością: </a:t>
                  </a:r>
                  <a14:m>
                    <m:oMath xmlns:m="http://schemas.openxmlformats.org/officeDocument/2006/math">
                      <m:r>
                        <a:rPr lang="pl-PL" sz="2000" b="1" i="1" smtClean="0">
                          <a:solidFill>
                            <a:srgbClr val="0000FF"/>
                          </a:solidFill>
                          <a:latin typeface="Cambria Math"/>
                        </a:rPr>
                        <m:t>𝑰</m:t>
                      </m:r>
                      <m:d>
                        <m:dPr>
                          <m:ctrlPr>
                            <a:rPr lang="pl-PL" sz="2000" b="1" i="1" smtClean="0">
                              <a:solidFill>
                                <a:srgbClr val="0000FF"/>
                              </a:solidFill>
                              <a:latin typeface="Cambria Math" panose="02040503050406030204" pitchFamily="18" charset="0"/>
                            </a:rPr>
                          </m:ctrlPr>
                        </m:dPr>
                        <m:e>
                          <m:r>
                            <a:rPr lang="pl-PL" sz="2000" b="1" i="1" smtClean="0">
                              <a:solidFill>
                                <a:srgbClr val="0000FF"/>
                              </a:solidFill>
                              <a:latin typeface="Cambria Math"/>
                            </a:rPr>
                            <m:t>𝒓</m:t>
                          </m:r>
                        </m:e>
                      </m:d>
                      <m:r>
                        <a:rPr lang="pl-PL" sz="2000" b="1" i="1" smtClean="0">
                          <a:solidFill>
                            <a:srgbClr val="0000FF"/>
                          </a:solidFill>
                          <a:latin typeface="Cambria Math"/>
                        </a:rPr>
                        <m:t>=</m:t>
                      </m:r>
                      <m:f>
                        <m:fPr>
                          <m:ctrlPr>
                            <a:rPr lang="pl-PL" sz="2000" b="1" i="1" smtClean="0">
                              <a:solidFill>
                                <a:srgbClr val="0000FF"/>
                              </a:solidFill>
                              <a:latin typeface="Cambria Math" panose="02040503050406030204" pitchFamily="18" charset="0"/>
                            </a:rPr>
                          </m:ctrlPr>
                        </m:fPr>
                        <m:num>
                          <m:sSub>
                            <m:sSubPr>
                              <m:ctrlPr>
                                <a:rPr lang="pl-PL" sz="2000" b="1" i="1" smtClean="0">
                                  <a:solidFill>
                                    <a:srgbClr val="0000FF"/>
                                  </a:solidFill>
                                  <a:latin typeface="Cambria Math" panose="02040503050406030204" pitchFamily="18" charset="0"/>
                                </a:rPr>
                              </m:ctrlPr>
                            </m:sSubPr>
                            <m:e>
                              <m:r>
                                <a:rPr lang="pl-PL" sz="2000" b="1" i="1" smtClean="0">
                                  <a:solidFill>
                                    <a:srgbClr val="0000FF"/>
                                  </a:solidFill>
                                  <a:latin typeface="Cambria Math"/>
                                </a:rPr>
                                <m:t>𝑷</m:t>
                              </m:r>
                            </m:e>
                            <m:sub>
                              <m:r>
                                <a:rPr lang="pl-PL" sz="2000" b="1" i="1" smtClean="0">
                                  <a:solidFill>
                                    <a:srgbClr val="0000FF"/>
                                  </a:solidFill>
                                  <a:latin typeface="Cambria Math"/>
                                </a:rPr>
                                <m:t>𝟎</m:t>
                              </m:r>
                            </m:sub>
                          </m:sSub>
                        </m:num>
                        <m:den>
                          <m:r>
                            <a:rPr lang="pl-PL" sz="2000" b="1" i="1" smtClean="0">
                              <a:solidFill>
                                <a:srgbClr val="0000FF"/>
                              </a:solidFill>
                              <a:latin typeface="Cambria Math"/>
                            </a:rPr>
                            <m:t>𝟒</m:t>
                          </m:r>
                          <m:r>
                            <a:rPr lang="pl-PL" sz="2000" b="1" i="1" smtClean="0">
                              <a:solidFill>
                                <a:srgbClr val="0000FF"/>
                              </a:solidFill>
                              <a:latin typeface="Cambria Math"/>
                              <a:ea typeface="Cambria Math"/>
                            </a:rPr>
                            <m:t>𝝅</m:t>
                          </m:r>
                          <m:sSup>
                            <m:sSupPr>
                              <m:ctrlPr>
                                <a:rPr lang="pl-PL" sz="2000" b="1" i="1" smtClean="0">
                                  <a:solidFill>
                                    <a:srgbClr val="0000FF"/>
                                  </a:solidFill>
                                  <a:latin typeface="Cambria Math" panose="02040503050406030204" pitchFamily="18" charset="0"/>
                                  <a:ea typeface="Cambria Math"/>
                                </a:rPr>
                              </m:ctrlPr>
                            </m:sSupPr>
                            <m:e>
                              <m:r>
                                <a:rPr lang="pl-PL" sz="2000" b="1" i="1" smtClean="0">
                                  <a:solidFill>
                                    <a:srgbClr val="0000FF"/>
                                  </a:solidFill>
                                  <a:latin typeface="Cambria Math"/>
                                  <a:ea typeface="Cambria Math"/>
                                </a:rPr>
                                <m:t>𝒓</m:t>
                              </m:r>
                            </m:e>
                            <m:sup>
                              <m:r>
                                <a:rPr lang="pl-PL" sz="2000" b="1" i="1" smtClean="0">
                                  <a:solidFill>
                                    <a:srgbClr val="0000FF"/>
                                  </a:solidFill>
                                  <a:latin typeface="Cambria Math"/>
                                  <a:ea typeface="Cambria Math"/>
                                </a:rPr>
                                <m:t>𝟐</m:t>
                              </m:r>
                            </m:sup>
                          </m:sSup>
                        </m:den>
                      </m:f>
                    </m:oMath>
                  </a14:m>
                  <a:endParaRPr lang="pl-PL" b="1" dirty="0"/>
                </a:p>
              </p:txBody>
            </p:sp>
          </mc:Choice>
          <mc:Fallback xmlns="">
            <p:sp>
              <p:nvSpPr>
                <p:cNvPr id="7" name="TextBox 6"/>
                <p:cNvSpPr txBox="1">
                  <a:spLocks noRot="1" noChangeAspect="1" noMove="1" noResize="1" noEditPoints="1" noAdjustHandles="1" noChangeArrowheads="1" noChangeShapeType="1" noTextEdit="1"/>
                </p:cNvSpPr>
                <p:nvPr/>
              </p:nvSpPr>
              <p:spPr>
                <a:xfrm>
                  <a:off x="323528" y="1268760"/>
                  <a:ext cx="8336879" cy="3397790"/>
                </a:xfrm>
                <a:prstGeom prst="rect">
                  <a:avLst/>
                </a:prstGeom>
                <a:blipFill>
                  <a:blip r:embed="rId2"/>
                  <a:stretch>
                    <a:fillRect l="-512" t="-898"/>
                  </a:stretch>
                </a:blipFill>
              </p:spPr>
              <p:txBody>
                <a:bodyPr/>
                <a:lstStyle/>
                <a:p>
                  <a:r>
                    <a:rPr lang="en-GB">
                      <a:noFill/>
                    </a:rPr>
                    <a:t> </a:t>
                  </a:r>
                </a:p>
              </p:txBody>
            </p:sp>
          </mc:Fallback>
        </mc:AlternateContent>
        <p:pic>
          <p:nvPicPr>
            <p:cNvPr id="1126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7500" b="8100"/>
            <a:stretch/>
          </p:blipFill>
          <p:spPr bwMode="auto">
            <a:xfrm>
              <a:off x="1638009" y="2056620"/>
              <a:ext cx="2123565" cy="2098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flipV="1">
              <a:off x="2726048" y="2366395"/>
              <a:ext cx="730393" cy="618774"/>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1126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36675" t="23485" r="33348" b="39619"/>
            <a:stretch/>
          </p:blipFill>
          <p:spPr bwMode="auto">
            <a:xfrm>
              <a:off x="4221482" y="2080903"/>
              <a:ext cx="2084390" cy="1924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mc:AlternateContent xmlns:mc="http://schemas.openxmlformats.org/markup-compatibility/2006" xmlns:a14="http://schemas.microsoft.com/office/drawing/2010/main">
        <mc:Choice Requires="a14">
          <p:sp>
            <p:nvSpPr>
              <p:cNvPr id="10" name="TextBox 10"/>
              <p:cNvSpPr txBox="1"/>
              <p:nvPr/>
            </p:nvSpPr>
            <p:spPr>
              <a:xfrm>
                <a:off x="445192" y="1269224"/>
                <a:ext cx="6448112" cy="369332"/>
              </a:xfrm>
              <a:prstGeom prst="rect">
                <a:avLst/>
              </a:prstGeom>
              <a:noFill/>
            </p:spPr>
            <p:txBody>
              <a:bodyPr wrap="none" rtlCol="0">
                <a:spAutoFit/>
              </a:bodyPr>
              <a:lstStyle/>
              <a:p>
                <a:r>
                  <a:rPr lang="pl-PL" dirty="0"/>
                  <a:t>Jeżeli uśrednimy </a:t>
                </a:r>
                <a14:m>
                  <m:oMath xmlns:m="http://schemas.openxmlformats.org/officeDocument/2006/math">
                    <m:r>
                      <a:rPr lang="pl-PL" i="1" dirty="0" smtClean="0">
                        <a:solidFill>
                          <a:srgbClr val="0000FF"/>
                        </a:solidFill>
                        <a:latin typeface="Cambria Math"/>
                      </a:rPr>
                      <m:t>𝑆</m:t>
                    </m:r>
                    <m:r>
                      <a:rPr lang="pl-PL" i="1" dirty="0" smtClean="0">
                        <a:solidFill>
                          <a:srgbClr val="0000FF"/>
                        </a:solidFill>
                        <a:latin typeface="Cambria Math"/>
                      </a:rPr>
                      <m:t>(</m:t>
                    </m:r>
                    <m:r>
                      <a:rPr lang="pl-PL" i="1" dirty="0" smtClean="0">
                        <a:solidFill>
                          <a:srgbClr val="0000FF"/>
                        </a:solidFill>
                        <a:latin typeface="Cambria Math"/>
                      </a:rPr>
                      <m:t>𝑡</m:t>
                    </m:r>
                    <m:r>
                      <a:rPr lang="pl-PL" i="1" dirty="0" smtClean="0">
                        <a:solidFill>
                          <a:srgbClr val="0000FF"/>
                        </a:solidFill>
                        <a:latin typeface="Cambria Math"/>
                      </a:rPr>
                      <m:t>) </m:t>
                    </m:r>
                  </m:oMath>
                </a14:m>
                <a:r>
                  <a:rPr lang="pl-PL" dirty="0"/>
                  <a:t>dostaniemy definicję </a:t>
                </a:r>
                <a:r>
                  <a:rPr lang="pl-PL" b="1" dirty="0">
                    <a:solidFill>
                      <a:srgbClr val="0000FF"/>
                    </a:solidFill>
                  </a:rPr>
                  <a:t>natężenia</a:t>
                </a:r>
                <a:r>
                  <a:rPr lang="pl-PL" dirty="0"/>
                  <a:t> fali elm:</a:t>
                </a:r>
                <a:endParaRPr lang="en-GB" dirty="0"/>
              </a:p>
            </p:txBody>
          </p:sp>
        </mc:Choice>
        <mc:Fallback xmlns="">
          <p:sp>
            <p:nvSpPr>
              <p:cNvPr id="10" name="TextBox 10"/>
              <p:cNvSpPr txBox="1">
                <a:spLocks noRot="1" noChangeAspect="1" noMove="1" noResize="1" noEditPoints="1" noAdjustHandles="1" noChangeArrowheads="1" noChangeShapeType="1" noTextEdit="1"/>
              </p:cNvSpPr>
              <p:nvPr/>
            </p:nvSpPr>
            <p:spPr>
              <a:xfrm>
                <a:off x="445192" y="1269224"/>
                <a:ext cx="6448112" cy="369332"/>
              </a:xfrm>
              <a:prstGeom prst="rect">
                <a:avLst/>
              </a:prstGeom>
              <a:blipFill>
                <a:blip r:embed="rId5"/>
                <a:stretch>
                  <a:fillRect l="-756" t="-8197" r="-851"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1"/>
              <p:cNvSpPr txBox="1"/>
              <p:nvPr/>
            </p:nvSpPr>
            <p:spPr>
              <a:xfrm>
                <a:off x="3347864" y="1638047"/>
                <a:ext cx="1452384" cy="76957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pl-PL" sz="2000" b="1" i="1" smtClean="0">
                          <a:solidFill>
                            <a:srgbClr val="0000FF"/>
                          </a:solidFill>
                          <a:latin typeface="Cambria Math"/>
                        </a:rPr>
                        <m:t>𝑰</m:t>
                      </m:r>
                      <m:r>
                        <a:rPr lang="pl-PL" sz="2000" b="1" i="1" smtClean="0">
                          <a:solidFill>
                            <a:srgbClr val="0000FF"/>
                          </a:solidFill>
                          <a:latin typeface="Cambria Math"/>
                        </a:rPr>
                        <m:t>=</m:t>
                      </m:r>
                      <m:f>
                        <m:fPr>
                          <m:ctrlPr>
                            <a:rPr lang="pl-PL" sz="2000" b="1" i="1">
                              <a:solidFill>
                                <a:srgbClr val="0000FF"/>
                              </a:solidFill>
                              <a:latin typeface="Cambria Math" panose="02040503050406030204" pitchFamily="18" charset="0"/>
                            </a:rPr>
                          </m:ctrlPr>
                        </m:fPr>
                        <m:num>
                          <m:r>
                            <a:rPr lang="pl-PL" sz="2000" b="1" i="1">
                              <a:solidFill>
                                <a:srgbClr val="0000FF"/>
                              </a:solidFill>
                              <a:latin typeface="Cambria Math"/>
                            </a:rPr>
                            <m:t>𝟏</m:t>
                          </m:r>
                        </m:num>
                        <m:den>
                          <m:sSub>
                            <m:sSubPr>
                              <m:ctrlPr>
                                <a:rPr lang="pl-PL" sz="2000" b="1" i="1">
                                  <a:solidFill>
                                    <a:srgbClr val="0000FF"/>
                                  </a:solidFill>
                                  <a:latin typeface="Cambria Math" panose="02040503050406030204" pitchFamily="18" charset="0"/>
                                </a:rPr>
                              </m:ctrlPr>
                            </m:sSubPr>
                            <m:e>
                              <m:r>
                                <a:rPr lang="pl-PL" sz="2000" b="1" i="1" smtClean="0">
                                  <a:solidFill>
                                    <a:srgbClr val="0000FF"/>
                                  </a:solidFill>
                                  <a:latin typeface="Cambria Math"/>
                                </a:rPr>
                                <m:t>𝒄</m:t>
                              </m:r>
                              <m:r>
                                <a:rPr lang="pl-PL" sz="2000" b="1" i="1">
                                  <a:solidFill>
                                    <a:srgbClr val="0000FF"/>
                                  </a:solidFill>
                                  <a:latin typeface="Cambria Math"/>
                                  <a:ea typeface="Cambria Math"/>
                                </a:rPr>
                                <m:t>𝝁</m:t>
                              </m:r>
                            </m:e>
                            <m:sub>
                              <m:r>
                                <a:rPr lang="pl-PL" sz="2000" b="1" i="1">
                                  <a:solidFill>
                                    <a:srgbClr val="0000FF"/>
                                  </a:solidFill>
                                  <a:latin typeface="Cambria Math"/>
                                </a:rPr>
                                <m:t>𝟎</m:t>
                              </m:r>
                            </m:sub>
                          </m:sSub>
                        </m:den>
                      </m:f>
                      <m:f>
                        <m:fPr>
                          <m:ctrlPr>
                            <a:rPr lang="pl-PL" sz="2000" b="1" i="1" smtClean="0">
                              <a:solidFill>
                                <a:srgbClr val="0000FF"/>
                              </a:solidFill>
                              <a:latin typeface="Cambria Math" panose="02040503050406030204" pitchFamily="18" charset="0"/>
                            </a:rPr>
                          </m:ctrlPr>
                        </m:fPr>
                        <m:num>
                          <m:sSup>
                            <m:sSupPr>
                              <m:ctrlPr>
                                <a:rPr lang="pl-PL" sz="2000" b="1" i="1" smtClean="0">
                                  <a:solidFill>
                                    <a:srgbClr val="0000FF"/>
                                  </a:solidFill>
                                  <a:latin typeface="Cambria Math" panose="02040503050406030204" pitchFamily="18" charset="0"/>
                                </a:rPr>
                              </m:ctrlPr>
                            </m:sSupPr>
                            <m:e>
                              <m:r>
                                <a:rPr lang="pl-PL" sz="2000" b="1" i="1" smtClean="0">
                                  <a:solidFill>
                                    <a:srgbClr val="0000FF"/>
                                  </a:solidFill>
                                  <a:latin typeface="Cambria Math"/>
                                </a:rPr>
                                <m:t>𝑬</m:t>
                              </m:r>
                            </m:e>
                            <m:sup>
                              <m:r>
                                <a:rPr lang="pl-PL" sz="2000" b="1" i="1" smtClean="0">
                                  <a:solidFill>
                                    <a:srgbClr val="0000FF"/>
                                  </a:solidFill>
                                  <a:latin typeface="Cambria Math"/>
                                </a:rPr>
                                <m:t>𝟐</m:t>
                              </m:r>
                            </m:sup>
                          </m:sSup>
                        </m:num>
                        <m:den>
                          <m:r>
                            <a:rPr lang="pl-PL" sz="2000" b="1" i="1" smtClean="0">
                              <a:solidFill>
                                <a:srgbClr val="0000FF"/>
                              </a:solidFill>
                              <a:latin typeface="Cambria Math"/>
                            </a:rPr>
                            <m:t>𝟐</m:t>
                          </m:r>
                        </m:den>
                      </m:f>
                    </m:oMath>
                  </m:oMathPara>
                </a14:m>
                <a:endParaRPr lang="en-GB" sz="2000" b="1" dirty="0"/>
              </a:p>
            </p:txBody>
          </p:sp>
        </mc:Choice>
        <mc:Fallback xmlns="">
          <p:sp>
            <p:nvSpPr>
              <p:cNvPr id="11" name="TextBox 11"/>
              <p:cNvSpPr txBox="1">
                <a:spLocks noRot="1" noChangeAspect="1" noMove="1" noResize="1" noEditPoints="1" noAdjustHandles="1" noChangeArrowheads="1" noChangeShapeType="1" noTextEdit="1"/>
              </p:cNvSpPr>
              <p:nvPr/>
            </p:nvSpPr>
            <p:spPr>
              <a:xfrm>
                <a:off x="3347864" y="1638047"/>
                <a:ext cx="1452384" cy="769570"/>
              </a:xfrm>
              <a:prstGeom prst="rect">
                <a:avLst/>
              </a:prstGeom>
              <a:blipFill>
                <a:blip r:embed="rId6"/>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pole tekstowe 7"/>
              <p:cNvSpPr txBox="1"/>
              <p:nvPr/>
            </p:nvSpPr>
            <p:spPr>
              <a:xfrm>
                <a:off x="1218417" y="2460459"/>
                <a:ext cx="5674887" cy="375552"/>
              </a:xfrm>
              <a:prstGeom prst="rect">
                <a:avLst/>
              </a:prstGeom>
              <a:noFill/>
            </p:spPr>
            <p:txBody>
              <a:bodyPr wrap="none" rtlCol="0">
                <a:spAutoFit/>
              </a:bodyPr>
              <a:lstStyle/>
              <a:p>
                <a:r>
                  <a:rPr lang="pl-PL" dirty="0"/>
                  <a:t>Natężenie promieniowania </a:t>
                </a:r>
                <a14:m>
                  <m:oMath xmlns:m="http://schemas.openxmlformats.org/officeDocument/2006/math">
                    <m:r>
                      <a:rPr lang="pl-PL" b="1" i="1">
                        <a:solidFill>
                          <a:srgbClr val="0000FF"/>
                        </a:solidFill>
                        <a:latin typeface="Cambria Math"/>
                      </a:rPr>
                      <m:t>𝑰</m:t>
                    </m:r>
                  </m:oMath>
                </a14:m>
                <a:r>
                  <a:rPr lang="pl-PL" dirty="0"/>
                  <a:t> ∞ kwadratu amplitudy </a:t>
                </a:r>
                <a14:m>
                  <m:oMath xmlns:m="http://schemas.openxmlformats.org/officeDocument/2006/math">
                    <m:sSup>
                      <m:sSupPr>
                        <m:ctrlPr>
                          <a:rPr lang="pl-PL" b="1" i="1">
                            <a:solidFill>
                              <a:srgbClr val="0000FF"/>
                            </a:solidFill>
                            <a:latin typeface="Cambria Math" panose="02040503050406030204" pitchFamily="18" charset="0"/>
                          </a:rPr>
                        </m:ctrlPr>
                      </m:sSupPr>
                      <m:e>
                        <m:r>
                          <a:rPr lang="pl-PL" b="1" i="1">
                            <a:solidFill>
                              <a:srgbClr val="0000FF"/>
                            </a:solidFill>
                            <a:latin typeface="Cambria Math"/>
                          </a:rPr>
                          <m:t>𝑬</m:t>
                        </m:r>
                      </m:e>
                      <m:sup>
                        <m:r>
                          <a:rPr lang="pl-PL" b="1" i="1">
                            <a:solidFill>
                              <a:srgbClr val="0000FF"/>
                            </a:solidFill>
                            <a:latin typeface="Cambria Math"/>
                          </a:rPr>
                          <m:t>𝟐</m:t>
                        </m:r>
                      </m:sup>
                    </m:sSup>
                  </m:oMath>
                </a14:m>
                <a:endParaRPr lang="en-US" dirty="0"/>
              </a:p>
            </p:txBody>
          </p:sp>
        </mc:Choice>
        <mc:Fallback xmlns="">
          <p:sp>
            <p:nvSpPr>
              <p:cNvPr id="8" name="pole tekstowe 7"/>
              <p:cNvSpPr txBox="1">
                <a:spLocks noRot="1" noChangeAspect="1" noMove="1" noResize="1" noEditPoints="1" noAdjustHandles="1" noChangeArrowheads="1" noChangeShapeType="1" noTextEdit="1"/>
              </p:cNvSpPr>
              <p:nvPr/>
            </p:nvSpPr>
            <p:spPr>
              <a:xfrm>
                <a:off x="1218417" y="2460459"/>
                <a:ext cx="5674887" cy="375552"/>
              </a:xfrm>
              <a:prstGeom prst="rect">
                <a:avLst/>
              </a:prstGeom>
              <a:blipFill>
                <a:blip r:embed="rId7"/>
                <a:stretch>
                  <a:fillRect l="-967" t="-6557" b="-27869"/>
                </a:stretch>
              </a:blipFill>
            </p:spPr>
            <p:txBody>
              <a:bodyPr/>
              <a:lstStyle/>
              <a:p>
                <a:r>
                  <a:rPr lang="en-US">
                    <a:noFill/>
                  </a:rPr>
                  <a:t> </a:t>
                </a:r>
              </a:p>
            </p:txBody>
          </p:sp>
        </mc:Fallback>
      </mc:AlternateContent>
    </p:spTree>
    <p:extLst>
      <p:ext uri="{BB962C8B-B14F-4D97-AF65-F5344CB8AC3E}">
        <p14:creationId xmlns:p14="http://schemas.microsoft.com/office/powerpoint/2010/main" val="3352132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Polaryzacja</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16</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323528" y="1268760"/>
                <a:ext cx="7206211" cy="4250138"/>
              </a:xfrm>
              <a:prstGeom prst="rect">
                <a:avLst/>
              </a:prstGeom>
              <a:noFill/>
            </p:spPr>
            <p:txBody>
              <a:bodyPr wrap="square" rtlCol="0">
                <a:spAutoFit/>
              </a:bodyPr>
              <a:lstStyle/>
              <a:p>
                <a:pPr marL="285750" indent="-285750">
                  <a:spcBef>
                    <a:spcPts val="600"/>
                  </a:spcBef>
                  <a:spcAft>
                    <a:spcPts val="600"/>
                  </a:spcAft>
                  <a:buClr>
                    <a:srgbClr val="C00000"/>
                  </a:buClr>
                  <a:buFont typeface="Wingdings" panose="05000000000000000000" pitchFamily="2" charset="2"/>
                  <a:buChar char="§"/>
                </a:pPr>
                <a:r>
                  <a:rPr lang="pl-PL" dirty="0"/>
                  <a:t>Wektor natężenia może drgać w dowolnym kierunku – światło niespolaryzowane (Słońce, żarówka).</a:t>
                </a:r>
              </a:p>
              <a:p>
                <a:pPr marL="285750" indent="-285750">
                  <a:spcBef>
                    <a:spcPts val="600"/>
                  </a:spcBef>
                  <a:spcAft>
                    <a:spcPts val="600"/>
                  </a:spcAft>
                  <a:buClr>
                    <a:srgbClr val="C00000"/>
                  </a:buClr>
                  <a:buFont typeface="Wingdings" panose="05000000000000000000" pitchFamily="2" charset="2"/>
                  <a:buChar char="§"/>
                </a:pPr>
                <a:r>
                  <a:rPr lang="pl-PL" dirty="0"/>
                  <a:t>Jeżeli wektor </a:t>
                </a:r>
                <a14:m>
                  <m:oMath xmlns:m="http://schemas.openxmlformats.org/officeDocument/2006/math">
                    <m:acc>
                      <m:accPr>
                        <m:chr m:val="⃗"/>
                        <m:ctrlPr>
                          <a:rPr lang="pl-PL" b="1" i="1" smtClean="0">
                            <a:solidFill>
                              <a:srgbClr val="FF0000"/>
                            </a:solidFill>
                            <a:latin typeface="Cambria Math" panose="02040503050406030204" pitchFamily="18" charset="0"/>
                          </a:rPr>
                        </m:ctrlPr>
                      </m:accPr>
                      <m:e>
                        <m:r>
                          <a:rPr lang="pl-PL" b="1" i="1" smtClean="0">
                            <a:solidFill>
                              <a:srgbClr val="FF0000"/>
                            </a:solidFill>
                            <a:latin typeface="Cambria Math" panose="02040503050406030204" pitchFamily="18" charset="0"/>
                          </a:rPr>
                          <m:t>𝑬</m:t>
                        </m:r>
                      </m:e>
                    </m:acc>
                  </m:oMath>
                </a14:m>
                <a:r>
                  <a:rPr lang="pl-PL" b="1" dirty="0"/>
                  <a:t> </a:t>
                </a:r>
                <a:r>
                  <a:rPr lang="pl-PL" dirty="0"/>
                  <a:t>wyznacza płaszczyznę drgań, a kąt </a:t>
                </a:r>
                <a14:m>
                  <m:oMath xmlns:m="http://schemas.openxmlformats.org/officeDocument/2006/math">
                    <m:r>
                      <a:rPr lang="pl-PL" sz="2000" b="1" i="1" smtClean="0">
                        <a:solidFill>
                          <a:srgbClr val="0000FF"/>
                        </a:solidFill>
                        <a:latin typeface="Cambria Math" panose="02040503050406030204" pitchFamily="18" charset="0"/>
                        <a:ea typeface="Cambria Math" panose="02040503050406030204" pitchFamily="18" charset="0"/>
                      </a:rPr>
                      <m:t>𝜽</m:t>
                    </m:r>
                  </m:oMath>
                </a14:m>
                <a:r>
                  <a:rPr lang="pl-PL" dirty="0"/>
                  <a:t> jest pomiędzy płaszczyzną drgań a kier. polaryzacji płytki, to przepuszczona jest tylko składowa </a:t>
                </a:r>
                <a14:m>
                  <m:oMath xmlns:m="http://schemas.openxmlformats.org/officeDocument/2006/math">
                    <m:sSub>
                      <m:sSubPr>
                        <m:ctrlPr>
                          <a:rPr lang="pl-PL" b="1" i="1" smtClean="0">
                            <a:solidFill>
                              <a:srgbClr val="0000FF"/>
                            </a:solidFill>
                            <a:latin typeface="Cambria Math" panose="02040503050406030204" pitchFamily="18" charset="0"/>
                          </a:rPr>
                        </m:ctrlPr>
                      </m:sSubPr>
                      <m:e>
                        <m:r>
                          <a:rPr lang="pl-PL" b="1" i="1" smtClean="0">
                            <a:solidFill>
                              <a:srgbClr val="0000FF"/>
                            </a:solidFill>
                            <a:latin typeface="Cambria Math" panose="02040503050406030204" pitchFamily="18" charset="0"/>
                          </a:rPr>
                          <m:t>𝑬</m:t>
                        </m:r>
                      </m:e>
                      <m:sub>
                        <m:r>
                          <a:rPr lang="pl-PL" b="1" i="1" smtClean="0">
                            <a:solidFill>
                              <a:srgbClr val="0000FF"/>
                            </a:solidFill>
                            <a:latin typeface="Cambria Math" panose="02040503050406030204" pitchFamily="18" charset="0"/>
                          </a:rPr>
                          <m:t>𝒚</m:t>
                        </m:r>
                      </m:sub>
                    </m:sSub>
                  </m:oMath>
                </a14:m>
                <a:r>
                  <a:rPr lang="pl-PL" dirty="0"/>
                  <a:t>, a </a:t>
                </a:r>
                <a14:m>
                  <m:oMath xmlns:m="http://schemas.openxmlformats.org/officeDocument/2006/math">
                    <m:sSub>
                      <m:sSubPr>
                        <m:ctrlPr>
                          <a:rPr lang="pl-PL" b="1" i="1">
                            <a:solidFill>
                              <a:srgbClr val="0000FF"/>
                            </a:solidFill>
                            <a:latin typeface="Cambria Math" panose="02040503050406030204" pitchFamily="18" charset="0"/>
                          </a:rPr>
                        </m:ctrlPr>
                      </m:sSubPr>
                      <m:e>
                        <m:r>
                          <a:rPr lang="pl-PL" b="1" i="1">
                            <a:solidFill>
                              <a:srgbClr val="0000FF"/>
                            </a:solidFill>
                            <a:latin typeface="Cambria Math" panose="02040503050406030204" pitchFamily="18" charset="0"/>
                          </a:rPr>
                          <m:t>𝑬</m:t>
                        </m:r>
                      </m:e>
                      <m:sub>
                        <m:r>
                          <a:rPr lang="pl-PL" b="1" i="1" smtClean="0">
                            <a:solidFill>
                              <a:srgbClr val="0000FF"/>
                            </a:solidFill>
                            <a:latin typeface="Cambria Math" panose="02040503050406030204" pitchFamily="18" charset="0"/>
                          </a:rPr>
                          <m:t>𝒙</m:t>
                        </m:r>
                      </m:sub>
                    </m:sSub>
                  </m:oMath>
                </a14:m>
                <a:r>
                  <a:rPr lang="pl-PL" dirty="0"/>
                  <a:t> jest pochłaniana.</a:t>
                </a:r>
                <a:endParaRPr lang="pl-PL" b="1" dirty="0"/>
              </a:p>
              <a:p>
                <a:pPr marL="285750" indent="-285750">
                  <a:spcBef>
                    <a:spcPts val="600"/>
                  </a:spcBef>
                  <a:spcAft>
                    <a:spcPts val="600"/>
                  </a:spcAft>
                  <a:buClr>
                    <a:srgbClr val="C00000"/>
                  </a:buClr>
                  <a:buFont typeface="OpenSymbol" panose="05010000000000000000" pitchFamily="2" charset="0"/>
                  <a:buChar char="▸"/>
                </a:pPr>
                <a:endParaRPr lang="pl-PL" dirty="0"/>
              </a:p>
              <a:p>
                <a:pPr marL="285750" indent="-285750">
                  <a:spcBef>
                    <a:spcPts val="600"/>
                  </a:spcBef>
                  <a:spcAft>
                    <a:spcPts val="600"/>
                  </a:spcAft>
                  <a:buClr>
                    <a:srgbClr val="C00000"/>
                  </a:buClr>
                  <a:buFont typeface="OpenSymbol" panose="05010000000000000000" pitchFamily="2" charset="0"/>
                  <a:buChar char="▸"/>
                </a:pPr>
                <a:endParaRPr lang="pl-PL" dirty="0"/>
              </a:p>
              <a:p>
                <a:pPr marL="285750" indent="-285750">
                  <a:spcBef>
                    <a:spcPts val="600"/>
                  </a:spcBef>
                  <a:spcAft>
                    <a:spcPts val="600"/>
                  </a:spcAft>
                  <a:buClr>
                    <a:srgbClr val="C00000"/>
                  </a:buClr>
                  <a:buFont typeface="OpenSymbol" panose="05010000000000000000" pitchFamily="2" charset="0"/>
                  <a:buChar char="▸"/>
                </a:pPr>
                <a:endParaRPr lang="pl-PL" dirty="0"/>
              </a:p>
              <a:p>
                <a:pPr marL="285750" indent="-285750">
                  <a:spcBef>
                    <a:spcPts val="600"/>
                  </a:spcBef>
                  <a:spcAft>
                    <a:spcPts val="600"/>
                  </a:spcAft>
                  <a:buClr>
                    <a:srgbClr val="C00000"/>
                  </a:buClr>
                  <a:buFont typeface="OpenSymbol" panose="05010000000000000000" pitchFamily="2" charset="0"/>
                  <a:buChar char="▸"/>
                </a:pPr>
                <a:endParaRPr lang="pl-PL" dirty="0"/>
              </a:p>
              <a:p>
                <a:pPr marL="285750" indent="-285750">
                  <a:spcBef>
                    <a:spcPts val="600"/>
                  </a:spcBef>
                  <a:spcAft>
                    <a:spcPts val="600"/>
                  </a:spcAft>
                  <a:buClr>
                    <a:srgbClr val="C00000"/>
                  </a:buClr>
                  <a:buFont typeface="OpenSymbol" panose="05010000000000000000" pitchFamily="2" charset="0"/>
                  <a:buChar char="▸"/>
                </a:pPr>
                <a:endParaRPr lang="pl-PL" dirty="0"/>
              </a:p>
              <a:p>
                <a:pPr>
                  <a:spcBef>
                    <a:spcPts val="600"/>
                  </a:spcBef>
                  <a:spcAft>
                    <a:spcPts val="600"/>
                  </a:spcAft>
                  <a:buClr>
                    <a:srgbClr val="C00000"/>
                  </a:buClr>
                </a:pPr>
                <a:endParaRPr lang="pl-PL" dirty="0"/>
              </a:p>
            </p:txBody>
          </p:sp>
        </mc:Choice>
        <mc:Fallback xmlns="">
          <p:sp>
            <p:nvSpPr>
              <p:cNvPr id="7" name="TextBox 6"/>
              <p:cNvSpPr txBox="1">
                <a:spLocks noRot="1" noChangeAspect="1" noMove="1" noResize="1" noEditPoints="1" noAdjustHandles="1" noChangeArrowheads="1" noChangeShapeType="1" noTextEdit="1"/>
              </p:cNvSpPr>
              <p:nvPr/>
            </p:nvSpPr>
            <p:spPr>
              <a:xfrm>
                <a:off x="323528" y="1268760"/>
                <a:ext cx="7206211" cy="4250138"/>
              </a:xfrm>
              <a:prstGeom prst="rect">
                <a:avLst/>
              </a:prstGeom>
              <a:blipFill>
                <a:blip r:embed="rId2"/>
                <a:stretch>
                  <a:fillRect l="-508" t="-717"/>
                </a:stretch>
              </a:blipFill>
            </p:spPr>
            <p:txBody>
              <a:bodyPr/>
              <a:lstStyle/>
              <a:p>
                <a:r>
                  <a:rPr lang="en-GB">
                    <a:noFill/>
                  </a:rPr>
                  <a:t> </a:t>
                </a:r>
              </a:p>
            </p:txBody>
          </p:sp>
        </mc:Fallback>
      </mc:AlternateContent>
      <p:pic>
        <p:nvPicPr>
          <p:cNvPr id="12" name="Picture 15" descr="polaryzator_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700" y="1220008"/>
            <a:ext cx="2149085" cy="2341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rostokąt 8"/>
          <p:cNvSpPr/>
          <p:nvPr/>
        </p:nvSpPr>
        <p:spPr>
          <a:xfrm>
            <a:off x="325390" y="5149236"/>
            <a:ext cx="4572000" cy="923330"/>
          </a:xfrm>
          <a:prstGeom prst="rect">
            <a:avLst/>
          </a:prstGeom>
        </p:spPr>
        <p:txBody>
          <a:bodyPr>
            <a:spAutoFit/>
          </a:bodyPr>
          <a:lstStyle/>
          <a:p>
            <a:pPr marL="285750" indent="-285750">
              <a:spcBef>
                <a:spcPts val="600"/>
              </a:spcBef>
              <a:spcAft>
                <a:spcPts val="600"/>
              </a:spcAft>
              <a:buClr>
                <a:srgbClr val="C00000"/>
              </a:buClr>
              <a:buFont typeface="Wingdings" panose="05000000000000000000" pitchFamily="2" charset="2"/>
              <a:buChar char="§"/>
            </a:pPr>
            <a:r>
              <a:rPr lang="pl-PL" dirty="0"/>
              <a:t>Zastosowanie polaroidów – tłumienie (absorbcja) składowych natężenia w niektórych kierunkach.</a:t>
            </a:r>
          </a:p>
        </p:txBody>
      </p:sp>
      <p:grpSp>
        <p:nvGrpSpPr>
          <p:cNvPr id="11" name="Grupa 10"/>
          <p:cNvGrpSpPr/>
          <p:nvPr/>
        </p:nvGrpSpPr>
        <p:grpSpPr>
          <a:xfrm>
            <a:off x="676992" y="3199429"/>
            <a:ext cx="3317631" cy="1680934"/>
            <a:chOff x="676992" y="3199429"/>
            <a:chExt cx="3317631" cy="1680934"/>
          </a:xfrm>
        </p:grpSpPr>
        <p:pic>
          <p:nvPicPr>
            <p:cNvPr id="12293" name="Picture 5" descr="http://www.ogroddoswiadczen.pl/obrazki/strona/szkolenia/polar_agh.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992" y="3199429"/>
              <a:ext cx="3317631" cy="168093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Prostokąt 9"/>
                <p:cNvSpPr/>
                <p:nvPr/>
              </p:nvSpPr>
              <p:spPr>
                <a:xfrm>
                  <a:off x="3319363" y="3775774"/>
                  <a:ext cx="510011" cy="394788"/>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l-PL" b="1" i="1">
                                <a:solidFill>
                                  <a:srgbClr val="0000FF"/>
                                </a:solidFill>
                                <a:latin typeface="Cambria Math" panose="02040503050406030204" pitchFamily="18" charset="0"/>
                              </a:rPr>
                            </m:ctrlPr>
                          </m:sSubPr>
                          <m:e>
                            <m:r>
                              <a:rPr lang="pl-PL" b="1" i="1">
                                <a:solidFill>
                                  <a:srgbClr val="0000FF"/>
                                </a:solidFill>
                                <a:latin typeface="Cambria Math" panose="02040503050406030204" pitchFamily="18" charset="0"/>
                              </a:rPr>
                              <m:t>𝑬</m:t>
                            </m:r>
                          </m:e>
                          <m:sub>
                            <m:r>
                              <a:rPr lang="pl-PL" b="1" i="1">
                                <a:solidFill>
                                  <a:srgbClr val="0000FF"/>
                                </a:solidFill>
                                <a:latin typeface="Cambria Math" panose="02040503050406030204" pitchFamily="18" charset="0"/>
                              </a:rPr>
                              <m:t>𝒚</m:t>
                            </m:r>
                          </m:sub>
                        </m:sSub>
                      </m:oMath>
                    </m:oMathPara>
                  </a14:m>
                  <a:endParaRPr lang="en-US" dirty="0"/>
                </a:p>
              </p:txBody>
            </p:sp>
          </mc:Choice>
          <mc:Fallback xmlns="">
            <p:sp>
              <p:nvSpPr>
                <p:cNvPr id="10" name="Prostokąt 9"/>
                <p:cNvSpPr>
                  <a:spLocks noRot="1" noChangeAspect="1" noMove="1" noResize="1" noEditPoints="1" noAdjustHandles="1" noChangeArrowheads="1" noChangeShapeType="1" noTextEdit="1"/>
                </p:cNvSpPr>
                <p:nvPr/>
              </p:nvSpPr>
              <p:spPr>
                <a:xfrm>
                  <a:off x="3319363" y="3775774"/>
                  <a:ext cx="510011" cy="394788"/>
                </a:xfrm>
                <a:prstGeom prst="rect">
                  <a:avLst/>
                </a:prstGeom>
                <a:blipFill>
                  <a:blip r:embed="rId5"/>
                  <a:stretch>
                    <a:fillRect b="-46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pole tekstowe 12"/>
              <p:cNvSpPr txBox="1"/>
              <p:nvPr/>
            </p:nvSpPr>
            <p:spPr>
              <a:xfrm>
                <a:off x="5555160" y="3045540"/>
                <a:ext cx="14121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1" i="1" smtClean="0">
                              <a:solidFill>
                                <a:srgbClr val="0000FF"/>
                              </a:solidFill>
                              <a:latin typeface="Cambria Math" panose="02040503050406030204" pitchFamily="18" charset="0"/>
                            </a:rPr>
                          </m:ctrlPr>
                        </m:sSubPr>
                        <m:e>
                          <m:r>
                            <a:rPr lang="pl-PL" b="1" i="1">
                              <a:solidFill>
                                <a:srgbClr val="0000FF"/>
                              </a:solidFill>
                              <a:latin typeface="Cambria Math" panose="02040503050406030204" pitchFamily="18" charset="0"/>
                            </a:rPr>
                            <m:t>𝑬</m:t>
                          </m:r>
                        </m:e>
                        <m:sub>
                          <m:r>
                            <a:rPr lang="pl-PL" b="1" i="1">
                              <a:solidFill>
                                <a:srgbClr val="0000FF"/>
                              </a:solidFill>
                              <a:latin typeface="Cambria Math" panose="02040503050406030204" pitchFamily="18" charset="0"/>
                            </a:rPr>
                            <m:t>𝒚</m:t>
                          </m:r>
                        </m:sub>
                      </m:sSub>
                      <m:r>
                        <a:rPr lang="pl-PL" b="1" i="1" smtClean="0">
                          <a:solidFill>
                            <a:srgbClr val="0000FF"/>
                          </a:solidFill>
                          <a:latin typeface="Cambria Math" panose="02040503050406030204" pitchFamily="18" charset="0"/>
                        </a:rPr>
                        <m:t>=</m:t>
                      </m:r>
                      <m:r>
                        <a:rPr lang="pl-PL" b="1" i="1" smtClean="0">
                          <a:solidFill>
                            <a:srgbClr val="0000FF"/>
                          </a:solidFill>
                          <a:latin typeface="Cambria Math" panose="02040503050406030204" pitchFamily="18" charset="0"/>
                        </a:rPr>
                        <m:t>𝑬</m:t>
                      </m:r>
                      <m:r>
                        <a:rPr lang="pl-PL" b="1" i="1" smtClean="0">
                          <a:solidFill>
                            <a:srgbClr val="0000FF"/>
                          </a:solidFill>
                          <a:latin typeface="Cambria Math" panose="02040503050406030204" pitchFamily="18" charset="0"/>
                        </a:rPr>
                        <m:t> </m:t>
                      </m:r>
                      <m:r>
                        <a:rPr lang="pl-PL" b="1" i="1" smtClean="0">
                          <a:solidFill>
                            <a:srgbClr val="0000FF"/>
                          </a:solidFill>
                          <a:latin typeface="Cambria Math" panose="02040503050406030204" pitchFamily="18" charset="0"/>
                        </a:rPr>
                        <m:t>𝒄𝒐𝒔</m:t>
                      </m:r>
                      <m:r>
                        <a:rPr lang="pl-PL" b="1" i="1" smtClean="0">
                          <a:solidFill>
                            <a:srgbClr val="0000FF"/>
                          </a:solidFill>
                          <a:latin typeface="Cambria Math" panose="02040503050406030204" pitchFamily="18" charset="0"/>
                        </a:rPr>
                        <m:t> </m:t>
                      </m:r>
                      <m:r>
                        <a:rPr lang="pl-PL" b="1" i="1">
                          <a:solidFill>
                            <a:srgbClr val="0000FF"/>
                          </a:solidFill>
                          <a:latin typeface="Cambria Math" panose="02040503050406030204" pitchFamily="18" charset="0"/>
                          <a:ea typeface="Cambria Math" panose="02040503050406030204" pitchFamily="18" charset="0"/>
                        </a:rPr>
                        <m:t>𝜽</m:t>
                      </m:r>
                    </m:oMath>
                  </m:oMathPara>
                </a14:m>
                <a:endParaRPr lang="en-US" dirty="0"/>
              </a:p>
            </p:txBody>
          </p:sp>
        </mc:Choice>
        <mc:Fallback xmlns="">
          <p:sp>
            <p:nvSpPr>
              <p:cNvPr id="13" name="pole tekstowe 12"/>
              <p:cNvSpPr txBox="1">
                <a:spLocks noRot="1" noChangeAspect="1" noMove="1" noResize="1" noEditPoints="1" noAdjustHandles="1" noChangeArrowheads="1" noChangeShapeType="1" noTextEdit="1"/>
              </p:cNvSpPr>
              <p:nvPr/>
            </p:nvSpPr>
            <p:spPr>
              <a:xfrm>
                <a:off x="5555160" y="3045540"/>
                <a:ext cx="1412181" cy="307777"/>
              </a:xfrm>
              <a:prstGeom prst="rect">
                <a:avLst/>
              </a:prstGeom>
              <a:blipFill>
                <a:blip r:embed="rId6"/>
                <a:stretch>
                  <a:fillRect l="-2155" r="-2586" b="-20000"/>
                </a:stretch>
              </a:blipFill>
            </p:spPr>
            <p:txBody>
              <a:bodyPr/>
              <a:lstStyle/>
              <a:p>
                <a:r>
                  <a:rPr lang="en-US">
                    <a:noFill/>
                  </a:rPr>
                  <a:t> </a:t>
                </a:r>
              </a:p>
            </p:txBody>
          </p:sp>
        </mc:Fallback>
      </mc:AlternateContent>
      <p:grpSp>
        <p:nvGrpSpPr>
          <p:cNvPr id="21" name="Group 7"/>
          <p:cNvGrpSpPr/>
          <p:nvPr/>
        </p:nvGrpSpPr>
        <p:grpSpPr>
          <a:xfrm>
            <a:off x="4624835" y="3667463"/>
            <a:ext cx="4672462" cy="2543909"/>
            <a:chOff x="4471538" y="3693403"/>
            <a:chExt cx="4672462" cy="2543909"/>
          </a:xfrm>
        </p:grpSpPr>
        <p:pic>
          <p:nvPicPr>
            <p:cNvPr id="22" name="Picture 7" descr="http://www.if.pw.edu.pl/%7Ebibliot/archiwum/adamczyk/WykLadyFO/FoWWW_43_pliki/image069.gif"/>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471538" y="3693403"/>
              <a:ext cx="4492950" cy="237392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5"/>
            <p:cNvSpPr/>
            <p:nvPr/>
          </p:nvSpPr>
          <p:spPr>
            <a:xfrm>
              <a:off x="4572000" y="6006480"/>
              <a:ext cx="4572000" cy="230832"/>
            </a:xfrm>
            <a:prstGeom prst="rect">
              <a:avLst/>
            </a:prstGeom>
          </p:spPr>
          <p:txBody>
            <a:bodyPr>
              <a:spAutoFit/>
            </a:bodyPr>
            <a:lstStyle/>
            <a:p>
              <a:r>
                <a:rPr lang="en-GB" sz="900" dirty="0">
                  <a:hlinkClick r:id="rId8"/>
                </a:rPr>
                <a:t>http://www.if.pw.edu.pl/~bibliot/archiwum/adamczyk/WykLadyFO/FoWWW_43.html</a:t>
              </a:r>
              <a:endParaRPr lang="en-GB" sz="900" dirty="0"/>
            </a:p>
          </p:txBody>
        </p:sp>
      </p:grpSp>
    </p:spTree>
    <p:extLst>
      <p:ext uri="{BB962C8B-B14F-4D97-AF65-F5344CB8AC3E}">
        <p14:creationId xmlns:p14="http://schemas.microsoft.com/office/powerpoint/2010/main" val="187066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Polaryzacja światła (fali)</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17</a:t>
            </a:fld>
            <a:endParaRPr lang="en-US"/>
          </a:p>
        </p:txBody>
      </p:sp>
      <p:sp>
        <p:nvSpPr>
          <p:cNvPr id="7" name="TextBox 6"/>
          <p:cNvSpPr txBox="1"/>
          <p:nvPr/>
        </p:nvSpPr>
        <p:spPr>
          <a:xfrm>
            <a:off x="323528" y="1268760"/>
            <a:ext cx="7416824" cy="1938992"/>
          </a:xfrm>
          <a:prstGeom prst="rect">
            <a:avLst/>
          </a:prstGeom>
          <a:noFill/>
        </p:spPr>
        <p:txBody>
          <a:bodyPr wrap="square" rtlCol="0">
            <a:spAutoFit/>
          </a:bodyPr>
          <a:lstStyle/>
          <a:p>
            <a:pPr marL="285750" indent="-285750">
              <a:spcBef>
                <a:spcPts val="600"/>
              </a:spcBef>
              <a:spcAft>
                <a:spcPts val="600"/>
              </a:spcAft>
              <a:buClr>
                <a:srgbClr val="C00000"/>
              </a:buClr>
              <a:buFont typeface="Wingdings" panose="05000000000000000000" pitchFamily="2" charset="2"/>
              <a:buChar char="§"/>
            </a:pPr>
            <a:r>
              <a:rPr lang="pl-PL" dirty="0"/>
              <a:t>Po przejściu przez polaryzator 50% energii jest pochłaniane (a 50% przepuszczone).</a:t>
            </a:r>
          </a:p>
          <a:p>
            <a:pPr marL="285750" indent="-285750">
              <a:spcBef>
                <a:spcPts val="600"/>
              </a:spcBef>
              <a:spcAft>
                <a:spcPts val="600"/>
              </a:spcAft>
              <a:buClr>
                <a:srgbClr val="C00000"/>
              </a:buClr>
              <a:buFont typeface="Wingdings" panose="05000000000000000000" pitchFamily="2" charset="2"/>
              <a:buChar char="§"/>
            </a:pPr>
            <a:r>
              <a:rPr lang="pl-PL" dirty="0"/>
              <a:t>Natężenie światła przepuszczonego (prawo </a:t>
            </a:r>
            <a:r>
              <a:rPr lang="pl-PL" dirty="0" err="1"/>
              <a:t>Malusa</a:t>
            </a:r>
            <a:r>
              <a:rPr lang="pl-PL" dirty="0"/>
              <a:t>): </a:t>
            </a:r>
          </a:p>
          <a:p>
            <a:pPr marL="285750" indent="-285750">
              <a:spcBef>
                <a:spcPts val="600"/>
              </a:spcBef>
              <a:spcAft>
                <a:spcPts val="600"/>
              </a:spcAft>
              <a:buClr>
                <a:srgbClr val="C00000"/>
              </a:buClr>
              <a:buFont typeface="Wingdings" panose="05000000000000000000" pitchFamily="2" charset="2"/>
              <a:buChar char="§"/>
            </a:pPr>
            <a:r>
              <a:rPr lang="pl-PL" dirty="0"/>
              <a:t>Światło spolaryzowane można otrzymać w wyniku odbicia:</a:t>
            </a:r>
          </a:p>
          <a:p>
            <a:pPr>
              <a:spcBef>
                <a:spcPts val="600"/>
              </a:spcBef>
              <a:spcAft>
                <a:spcPts val="600"/>
              </a:spcAft>
              <a:buClr>
                <a:srgbClr val="C00000"/>
              </a:buClr>
            </a:pPr>
            <a:r>
              <a:rPr lang="pl-PL" dirty="0"/>
              <a:t>	</a:t>
            </a:r>
            <a:endParaRPr lang="pl-PL" b="1" dirty="0"/>
          </a:p>
        </p:txBody>
      </p:sp>
      <mc:AlternateContent xmlns:mc="http://schemas.openxmlformats.org/markup-compatibility/2006" xmlns:a14="http://schemas.microsoft.com/office/drawing/2010/main">
        <mc:Choice Requires="a14">
          <p:sp>
            <p:nvSpPr>
              <p:cNvPr id="13" name="pole tekstowe 12"/>
              <p:cNvSpPr txBox="1"/>
              <p:nvPr/>
            </p:nvSpPr>
            <p:spPr>
              <a:xfrm>
                <a:off x="6176350" y="2022799"/>
                <a:ext cx="1400896" cy="283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1" i="1" smtClean="0">
                          <a:solidFill>
                            <a:srgbClr val="0000FF"/>
                          </a:solidFill>
                          <a:latin typeface="Cambria Math" panose="02040503050406030204" pitchFamily="18" charset="0"/>
                        </a:rPr>
                        <m:t>𝑰</m:t>
                      </m:r>
                      <m:r>
                        <a:rPr lang="pl-PL" b="1" i="1" smtClean="0">
                          <a:solidFill>
                            <a:srgbClr val="0000FF"/>
                          </a:solidFill>
                          <a:latin typeface="Cambria Math" panose="02040503050406030204" pitchFamily="18" charset="0"/>
                        </a:rPr>
                        <m:t>=</m:t>
                      </m:r>
                      <m:sSub>
                        <m:sSubPr>
                          <m:ctrlPr>
                            <a:rPr lang="pl-PL" b="1" i="1">
                              <a:solidFill>
                                <a:srgbClr val="0000FF"/>
                              </a:solidFill>
                              <a:latin typeface="Cambria Math" panose="02040503050406030204" pitchFamily="18" charset="0"/>
                            </a:rPr>
                          </m:ctrlPr>
                        </m:sSubPr>
                        <m:e>
                          <m:r>
                            <a:rPr lang="pl-PL" b="1" i="1" smtClean="0">
                              <a:solidFill>
                                <a:srgbClr val="0000FF"/>
                              </a:solidFill>
                              <a:latin typeface="Cambria Math" panose="02040503050406030204" pitchFamily="18" charset="0"/>
                            </a:rPr>
                            <m:t>𝑰</m:t>
                          </m:r>
                        </m:e>
                        <m:sub>
                          <m:r>
                            <a:rPr lang="pl-PL" b="1" i="1" smtClean="0">
                              <a:solidFill>
                                <a:srgbClr val="0000FF"/>
                              </a:solidFill>
                              <a:latin typeface="Cambria Math" panose="02040503050406030204" pitchFamily="18" charset="0"/>
                            </a:rPr>
                            <m:t>𝟎</m:t>
                          </m:r>
                        </m:sub>
                      </m:sSub>
                      <m:r>
                        <a:rPr lang="pl-PL" b="1" i="1" smtClean="0">
                          <a:solidFill>
                            <a:srgbClr val="0000FF"/>
                          </a:solidFill>
                          <a:latin typeface="Cambria Math" panose="02040503050406030204" pitchFamily="18" charset="0"/>
                        </a:rPr>
                        <m:t> </m:t>
                      </m:r>
                      <m:sSup>
                        <m:sSupPr>
                          <m:ctrlPr>
                            <a:rPr lang="pl-PL" b="1" i="1" smtClean="0">
                              <a:solidFill>
                                <a:srgbClr val="0000FF"/>
                              </a:solidFill>
                              <a:latin typeface="Cambria Math" panose="02040503050406030204" pitchFamily="18" charset="0"/>
                            </a:rPr>
                          </m:ctrlPr>
                        </m:sSupPr>
                        <m:e>
                          <m:r>
                            <a:rPr lang="pl-PL" b="1" i="1" smtClean="0">
                              <a:solidFill>
                                <a:srgbClr val="0000FF"/>
                              </a:solidFill>
                              <a:latin typeface="Cambria Math" panose="02040503050406030204" pitchFamily="18" charset="0"/>
                            </a:rPr>
                            <m:t>𝒄𝒐𝒔</m:t>
                          </m:r>
                        </m:e>
                        <m:sup>
                          <m:r>
                            <a:rPr lang="pl-PL" b="1" i="1" smtClean="0">
                              <a:solidFill>
                                <a:srgbClr val="0000FF"/>
                              </a:solidFill>
                              <a:latin typeface="Cambria Math" panose="02040503050406030204" pitchFamily="18" charset="0"/>
                            </a:rPr>
                            <m:t>𝟐</m:t>
                          </m:r>
                        </m:sup>
                      </m:sSup>
                      <m:r>
                        <a:rPr lang="pl-PL" b="1" i="1">
                          <a:solidFill>
                            <a:srgbClr val="0000FF"/>
                          </a:solidFill>
                          <a:latin typeface="Cambria Math" panose="02040503050406030204" pitchFamily="18" charset="0"/>
                          <a:ea typeface="Cambria Math" panose="02040503050406030204" pitchFamily="18" charset="0"/>
                        </a:rPr>
                        <m:t>𝜽</m:t>
                      </m:r>
                    </m:oMath>
                  </m:oMathPara>
                </a14:m>
                <a:endParaRPr lang="en-US" dirty="0"/>
              </a:p>
            </p:txBody>
          </p:sp>
        </mc:Choice>
        <mc:Fallback xmlns="">
          <p:sp>
            <p:nvSpPr>
              <p:cNvPr id="13" name="pole tekstowe 12"/>
              <p:cNvSpPr txBox="1">
                <a:spLocks noRot="1" noChangeAspect="1" noMove="1" noResize="1" noEditPoints="1" noAdjustHandles="1" noChangeArrowheads="1" noChangeShapeType="1" noTextEdit="1"/>
              </p:cNvSpPr>
              <p:nvPr/>
            </p:nvSpPr>
            <p:spPr>
              <a:xfrm>
                <a:off x="6176350" y="2022799"/>
                <a:ext cx="1400896" cy="283219"/>
              </a:xfrm>
              <a:prstGeom prst="rect">
                <a:avLst/>
              </a:prstGeom>
              <a:blipFill>
                <a:blip r:embed="rId3"/>
                <a:stretch>
                  <a:fillRect l="-1304" r="-1739" b="-21739"/>
                </a:stretch>
              </a:blipFill>
            </p:spPr>
            <p:txBody>
              <a:bodyPr/>
              <a:lstStyle/>
              <a:p>
                <a:r>
                  <a:rPr lang="en-US">
                    <a:noFill/>
                  </a:rPr>
                  <a:t> </a:t>
                </a:r>
              </a:p>
            </p:txBody>
          </p:sp>
        </mc:Fallback>
      </mc:AlternateContent>
      <p:pic>
        <p:nvPicPr>
          <p:cNvPr id="2050" name="Picture 2" descr="http://www.sofizmat.pl/file/picture/11a108a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9998" y="1251000"/>
            <a:ext cx="1564002" cy="13815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1" descr="polaryzacja_odbici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1676" y="2873393"/>
            <a:ext cx="2973016" cy="3468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Prostokąt 18"/>
          <p:cNvSpPr/>
          <p:nvPr/>
        </p:nvSpPr>
        <p:spPr>
          <a:xfrm>
            <a:off x="1375682" y="4008427"/>
            <a:ext cx="4572000" cy="830997"/>
          </a:xfrm>
          <a:prstGeom prst="rect">
            <a:avLst/>
          </a:prstGeom>
        </p:spPr>
        <p:txBody>
          <a:bodyPr>
            <a:spAutoFit/>
          </a:bodyPr>
          <a:lstStyle/>
          <a:p>
            <a:pPr>
              <a:spcBef>
                <a:spcPct val="0"/>
              </a:spcBef>
            </a:pPr>
            <a:r>
              <a:rPr lang="pl-PL" altLang="pl-PL" sz="1600" dirty="0">
                <a:latin typeface="+mj-lt"/>
              </a:rPr>
              <a:t>Gdy kąt padania jest równy kątowi całkowitej polaryzacji to wówczas wiązka odbita i załamana tworzą kąt prosty</a:t>
            </a:r>
          </a:p>
        </p:txBody>
      </p:sp>
      <mc:AlternateContent xmlns:mc="http://schemas.openxmlformats.org/markup-compatibility/2006" xmlns:a14="http://schemas.microsoft.com/office/drawing/2010/main">
        <mc:Choice Requires="a14">
          <p:sp>
            <p:nvSpPr>
              <p:cNvPr id="22" name="Prostokąt 21"/>
              <p:cNvSpPr/>
              <p:nvPr/>
            </p:nvSpPr>
            <p:spPr>
              <a:xfrm>
                <a:off x="746464" y="2836594"/>
                <a:ext cx="5101840" cy="1077218"/>
              </a:xfrm>
              <a:prstGeom prst="rect">
                <a:avLst/>
              </a:prstGeom>
            </p:spPr>
            <p:txBody>
              <a:bodyPr wrap="square">
                <a:spAutoFit/>
              </a:bodyPr>
              <a:lstStyle/>
              <a:p>
                <a:pPr lvl="0">
                  <a:spcBef>
                    <a:spcPts val="600"/>
                  </a:spcBef>
                  <a:spcAft>
                    <a:spcPts val="600"/>
                  </a:spcAft>
                  <a:buClr>
                    <a:srgbClr val="C00000"/>
                  </a:buClr>
                </a:pPr>
                <a:r>
                  <a:rPr lang="pl-PL" altLang="pl-PL" sz="1600" dirty="0">
                    <a:solidFill>
                      <a:prstClr val="black"/>
                    </a:solidFill>
                  </a:rPr>
                  <a:t>Istnieje pewien kąt padania (kąt całkowitej polaryzacji </a:t>
                </a:r>
                <a14:m>
                  <m:oMath xmlns:m="http://schemas.openxmlformats.org/officeDocument/2006/math">
                    <m:r>
                      <a:rPr lang="pl-PL" altLang="pl-PL" sz="1600" b="1" i="1" dirty="0">
                        <a:solidFill>
                          <a:srgbClr val="FF0000"/>
                        </a:solidFill>
                        <a:latin typeface="Cambria Math" panose="02040503050406030204" pitchFamily="18" charset="0"/>
                        <a:ea typeface="Cambria Math" panose="02040503050406030204" pitchFamily="18" charset="0"/>
                      </a:rPr>
                      <m:t>𝜶</m:t>
                    </m:r>
                  </m:oMath>
                </a14:m>
                <a:r>
                  <a:rPr lang="pl-PL" altLang="pl-PL" sz="1600" b="1" i="1" baseline="-30000" dirty="0" err="1">
                    <a:solidFill>
                      <a:srgbClr val="FF0000"/>
                    </a:solidFill>
                  </a:rPr>
                  <a:t>p</a:t>
                </a:r>
                <a:r>
                  <a:rPr lang="pl-PL" altLang="pl-PL" sz="1600" b="1" i="1" baseline="-30000" dirty="0">
                    <a:solidFill>
                      <a:srgbClr val="FF0000"/>
                    </a:solidFill>
                  </a:rPr>
                  <a:t> </a:t>
                </a:r>
                <a:r>
                  <a:rPr lang="pl-PL" altLang="pl-PL" sz="1600" dirty="0">
                    <a:solidFill>
                      <a:prstClr val="black"/>
                    </a:solidFill>
                  </a:rPr>
                  <a:t>, dla którego wiązka odbita jest całkowicie spolaryzowana liniowo w kierunku prostopadłym do płaszczyzny padania.  </a:t>
                </a:r>
              </a:p>
            </p:txBody>
          </p:sp>
        </mc:Choice>
        <mc:Fallback xmlns="">
          <p:sp>
            <p:nvSpPr>
              <p:cNvPr id="22" name="Prostokąt 21"/>
              <p:cNvSpPr>
                <a:spLocks noRot="1" noChangeAspect="1" noMove="1" noResize="1" noEditPoints="1" noAdjustHandles="1" noChangeArrowheads="1" noChangeShapeType="1" noTextEdit="1"/>
              </p:cNvSpPr>
              <p:nvPr/>
            </p:nvSpPr>
            <p:spPr>
              <a:xfrm>
                <a:off x="746464" y="2836594"/>
                <a:ext cx="5101840" cy="1077218"/>
              </a:xfrm>
              <a:prstGeom prst="rect">
                <a:avLst/>
              </a:prstGeom>
              <a:blipFill>
                <a:blip r:embed="rId6"/>
                <a:stretch>
                  <a:fillRect l="-597" t="-1695" b="-6215"/>
                </a:stretch>
              </a:blipFill>
            </p:spPr>
            <p:txBody>
              <a:bodyPr/>
              <a:lstStyle/>
              <a:p>
                <a:r>
                  <a:rPr lang="en-GB">
                    <a:noFill/>
                  </a:rPr>
                  <a:t> </a:t>
                </a:r>
              </a:p>
            </p:txBody>
          </p:sp>
        </mc:Fallback>
      </mc:AlternateContent>
      <p:graphicFrame>
        <p:nvGraphicFramePr>
          <p:cNvPr id="26" name="Object 25"/>
          <p:cNvGraphicFramePr>
            <a:graphicFrameLocks noChangeAspect="1"/>
          </p:cNvGraphicFramePr>
          <p:nvPr>
            <p:extLst/>
          </p:nvPr>
        </p:nvGraphicFramePr>
        <p:xfrm>
          <a:off x="3173239" y="4775136"/>
          <a:ext cx="1096962" cy="341313"/>
        </p:xfrm>
        <a:graphic>
          <a:graphicData uri="http://schemas.openxmlformats.org/presentationml/2006/ole">
            <mc:AlternateContent xmlns:mc="http://schemas.openxmlformats.org/markup-compatibility/2006">
              <mc:Choice xmlns:v="urn:schemas-microsoft-com:vml" Requires="v">
                <p:oleObj spid="_x0000_s1026" name="Równanie" r:id="rId7" imgW="736600" imgH="228600" progId="Equation.3">
                  <p:embed/>
                </p:oleObj>
              </mc:Choice>
              <mc:Fallback>
                <p:oleObj name="Równanie" r:id="rId7" imgW="736600" imgH="228600" progId="Equation.3">
                  <p:embed/>
                  <p:pic>
                    <p:nvPicPr>
                      <p:cNvPr id="26"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73239" y="4775136"/>
                        <a:ext cx="1096962"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46"/>
          <p:cNvGraphicFramePr>
            <a:graphicFrameLocks noChangeAspect="1"/>
          </p:cNvGraphicFramePr>
          <p:nvPr>
            <p:extLst/>
          </p:nvPr>
        </p:nvGraphicFramePr>
        <p:xfrm>
          <a:off x="2439020" y="5174326"/>
          <a:ext cx="1468437" cy="669925"/>
        </p:xfrm>
        <a:graphic>
          <a:graphicData uri="http://schemas.openxmlformats.org/presentationml/2006/ole">
            <mc:AlternateContent xmlns:mc="http://schemas.openxmlformats.org/markup-compatibility/2006">
              <mc:Choice xmlns:v="urn:schemas-microsoft-com:vml" Requires="v">
                <p:oleObj spid="_x0000_s1027" name="Równanie" r:id="rId9" imgW="977476" imgH="444307" progId="Equation.3">
                  <p:embed/>
                </p:oleObj>
              </mc:Choice>
              <mc:Fallback>
                <p:oleObj name="Równanie" r:id="rId9" imgW="977476" imgH="444307" progId="Equation.3">
                  <p:embed/>
                  <p:pic>
                    <p:nvPicPr>
                      <p:cNvPr id="28" name="Object 4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9020" y="5174326"/>
                        <a:ext cx="1468437" cy="669925"/>
                      </a:xfrm>
                      <a:prstGeom prst="rect">
                        <a:avLst/>
                      </a:prstGeom>
                      <a:noFill/>
                      <a:ln>
                        <a:solidFill>
                          <a:srgbClr val="C00000"/>
                        </a:solidFill>
                      </a:ln>
                      <a:extLst/>
                    </p:spPr>
                  </p:pic>
                </p:oleObj>
              </mc:Fallback>
            </mc:AlternateContent>
          </a:graphicData>
        </a:graphic>
      </p:graphicFrame>
      <p:sp>
        <p:nvSpPr>
          <p:cNvPr id="24" name="Prostokąt 23"/>
          <p:cNvSpPr/>
          <p:nvPr/>
        </p:nvSpPr>
        <p:spPr>
          <a:xfrm>
            <a:off x="4133180" y="5335108"/>
            <a:ext cx="1512168" cy="338554"/>
          </a:xfrm>
          <a:prstGeom prst="rect">
            <a:avLst/>
          </a:prstGeom>
        </p:spPr>
        <p:txBody>
          <a:bodyPr wrap="square">
            <a:spAutoFit/>
          </a:bodyPr>
          <a:lstStyle/>
          <a:p>
            <a:r>
              <a:rPr lang="pl-PL" altLang="pl-PL" sz="1600" dirty="0"/>
              <a:t>kąt Brewstera </a:t>
            </a:r>
            <a:endParaRPr lang="en-US" sz="1600" dirty="0"/>
          </a:p>
        </p:txBody>
      </p:sp>
      <mc:AlternateContent xmlns:mc="http://schemas.openxmlformats.org/markup-compatibility/2006" xmlns:a14="http://schemas.microsoft.com/office/drawing/2010/main">
        <mc:Choice Requires="a14">
          <p:sp>
            <p:nvSpPr>
              <p:cNvPr id="25" name="Prostokąt 24"/>
              <p:cNvSpPr/>
              <p:nvPr/>
            </p:nvSpPr>
            <p:spPr>
              <a:xfrm>
                <a:off x="1907704" y="5889612"/>
                <a:ext cx="3350404" cy="338554"/>
              </a:xfrm>
              <a:prstGeom prst="rect">
                <a:avLst/>
              </a:prstGeom>
            </p:spPr>
            <p:txBody>
              <a:bodyPr wrap="none">
                <a:spAutoFit/>
              </a:bodyPr>
              <a:lstStyle/>
              <a:p>
                <a:pPr>
                  <a:spcBef>
                    <a:spcPct val="0"/>
                  </a:spcBef>
                </a:pPr>
                <a:r>
                  <a:rPr lang="pl-PL" altLang="pl-PL" sz="1600" dirty="0"/>
                  <a:t>dla </a:t>
                </a:r>
                <a:r>
                  <a:rPr lang="pl-PL" altLang="pl-PL" sz="1600" i="1" dirty="0"/>
                  <a:t>n</a:t>
                </a:r>
                <a:r>
                  <a:rPr lang="pl-PL" altLang="pl-PL" sz="1600" dirty="0"/>
                  <a:t> = 1.5 otrzymujemy </a:t>
                </a:r>
                <a14:m>
                  <m:oMath xmlns:m="http://schemas.openxmlformats.org/officeDocument/2006/math">
                    <m:r>
                      <a:rPr lang="pl-PL" altLang="pl-PL" sz="1600" i="1" smtClean="0">
                        <a:latin typeface="Cambria Math" panose="02040503050406030204" pitchFamily="18" charset="0"/>
                        <a:ea typeface="Cambria Math" panose="02040503050406030204" pitchFamily="18" charset="0"/>
                      </a:rPr>
                      <m:t>𝛼</m:t>
                    </m:r>
                  </m:oMath>
                </a14:m>
                <a:r>
                  <a:rPr lang="pl-PL" altLang="pl-PL" sz="1600" i="1" baseline="-25000" dirty="0"/>
                  <a:t>p</a:t>
                </a:r>
                <a:r>
                  <a:rPr lang="pl-PL" altLang="pl-PL" sz="1600" dirty="0"/>
                  <a:t> = 56</a:t>
                </a:r>
                <a:r>
                  <a:rPr lang="pl-PL" altLang="pl-PL" sz="1600" dirty="0">
                    <a:sym typeface="Symbol" pitchFamily="18" charset="2"/>
                  </a:rPr>
                  <a:t></a:t>
                </a:r>
                <a:r>
                  <a:rPr lang="pl-PL" altLang="pl-PL" sz="1600" dirty="0"/>
                  <a:t> </a:t>
                </a:r>
              </a:p>
            </p:txBody>
          </p:sp>
        </mc:Choice>
        <mc:Fallback xmlns="">
          <p:sp>
            <p:nvSpPr>
              <p:cNvPr id="25" name="Prostokąt 24"/>
              <p:cNvSpPr>
                <a:spLocks noRot="1" noChangeAspect="1" noMove="1" noResize="1" noEditPoints="1" noAdjustHandles="1" noChangeArrowheads="1" noChangeShapeType="1" noTextEdit="1"/>
              </p:cNvSpPr>
              <p:nvPr/>
            </p:nvSpPr>
            <p:spPr>
              <a:xfrm>
                <a:off x="1907704" y="5889612"/>
                <a:ext cx="3350404" cy="338554"/>
              </a:xfrm>
              <a:prstGeom prst="rect">
                <a:avLst/>
              </a:prstGeom>
              <a:blipFill>
                <a:blip r:embed="rId11"/>
                <a:stretch>
                  <a:fillRect l="-1091" t="-7143" b="-21429"/>
                </a:stretch>
              </a:blipFill>
            </p:spPr>
            <p:txBody>
              <a:bodyPr/>
              <a:lstStyle/>
              <a:p>
                <a:r>
                  <a:rPr lang="en-US">
                    <a:noFill/>
                  </a:rPr>
                  <a:t> </a:t>
                </a:r>
              </a:p>
            </p:txBody>
          </p:sp>
        </mc:Fallback>
      </mc:AlternateContent>
    </p:spTree>
    <p:extLst>
      <p:ext uri="{BB962C8B-B14F-4D97-AF65-F5344CB8AC3E}">
        <p14:creationId xmlns:p14="http://schemas.microsoft.com/office/powerpoint/2010/main" val="425915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anim calcmode="lin" valueType="num">
                                      <p:cBhvr>
                                        <p:cTn id="32" dur="1000" fill="hold"/>
                                        <p:tgtEl>
                                          <p:spTgt spid="25"/>
                                        </p:tgtEl>
                                        <p:attrNameLst>
                                          <p:attrName>ppt_x</p:attrName>
                                        </p:attrNameLst>
                                      </p:cBhvr>
                                      <p:tavLst>
                                        <p:tav tm="0">
                                          <p:val>
                                            <p:strVal val="#ppt_x"/>
                                          </p:val>
                                        </p:tav>
                                        <p:tav tm="100000">
                                          <p:val>
                                            <p:strVal val="#ppt_x"/>
                                          </p:val>
                                        </p:tav>
                                      </p:tavLst>
                                    </p:anim>
                                    <p:anim calcmode="lin" valueType="num">
                                      <p:cBhvr>
                                        <p:cTn id="3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Praktyka  polaryzacji światła </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18</a:t>
            </a:fld>
            <a:endParaRPr lang="en-US"/>
          </a:p>
        </p:txBody>
      </p:sp>
      <p:grpSp>
        <p:nvGrpSpPr>
          <p:cNvPr id="8" name="Grupa 7"/>
          <p:cNvGrpSpPr/>
          <p:nvPr/>
        </p:nvGrpSpPr>
        <p:grpSpPr>
          <a:xfrm>
            <a:off x="396466" y="162236"/>
            <a:ext cx="6007382" cy="4572000"/>
            <a:chOff x="2391014" y="1386906"/>
            <a:chExt cx="6007382" cy="4572000"/>
          </a:xfrm>
        </p:grpSpPr>
        <p:pic>
          <p:nvPicPr>
            <p:cNvPr id="12" name="Obraz 11"/>
            <p:cNvPicPr>
              <a:picLocks noChangeAspect="1"/>
            </p:cNvPicPr>
            <p:nvPr/>
          </p:nvPicPr>
          <p:blipFill>
            <a:blip r:embed="rId2"/>
            <a:stretch>
              <a:fillRect/>
            </a:stretch>
          </p:blipFill>
          <p:spPr>
            <a:xfrm>
              <a:off x="2411760" y="2492896"/>
              <a:ext cx="5986636" cy="3412383"/>
            </a:xfrm>
            <a:prstGeom prst="rect">
              <a:avLst/>
            </a:prstGeom>
          </p:spPr>
        </p:pic>
        <p:sp>
          <p:nvSpPr>
            <p:cNvPr id="3" name="Prostokąt 2"/>
            <p:cNvSpPr/>
            <p:nvPr/>
          </p:nvSpPr>
          <p:spPr>
            <a:xfrm rot="16200000">
              <a:off x="220430" y="3557490"/>
              <a:ext cx="4572000" cy="230832"/>
            </a:xfrm>
            <a:prstGeom prst="rect">
              <a:avLst/>
            </a:prstGeom>
          </p:spPr>
          <p:txBody>
            <a:bodyPr>
              <a:spAutoFit/>
            </a:bodyPr>
            <a:lstStyle/>
            <a:p>
              <a:r>
                <a:rPr lang="en-US" sz="900" dirty="0">
                  <a:solidFill>
                    <a:srgbClr val="0000FF"/>
                  </a:solidFill>
                </a:rPr>
                <a:t>http://www.kwasniak.net/optyk/oprawy_korekcyjne_i_inne.php</a:t>
              </a:r>
            </a:p>
          </p:txBody>
        </p:sp>
      </p:grpSp>
      <p:pic>
        <p:nvPicPr>
          <p:cNvPr id="1026" name="Picture 2" descr="http://www.stylion.webd.pl/polaryzacj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874" y="4581128"/>
            <a:ext cx="6759674" cy="1594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243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Dwójłomność </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19</a:t>
            </a:fld>
            <a:endParaRPr lang="en-US"/>
          </a:p>
        </p:txBody>
      </p:sp>
      <p:sp>
        <p:nvSpPr>
          <p:cNvPr id="7" name="TextBox 6"/>
          <p:cNvSpPr txBox="1"/>
          <p:nvPr/>
        </p:nvSpPr>
        <p:spPr>
          <a:xfrm>
            <a:off x="323528" y="1268760"/>
            <a:ext cx="8568952" cy="2215991"/>
          </a:xfrm>
          <a:prstGeom prst="rect">
            <a:avLst/>
          </a:prstGeom>
          <a:noFill/>
        </p:spPr>
        <p:txBody>
          <a:bodyPr wrap="square" rtlCol="0">
            <a:spAutoFit/>
          </a:bodyPr>
          <a:lstStyle/>
          <a:p>
            <a:pPr marL="285750" indent="-285750">
              <a:spcBef>
                <a:spcPts val="600"/>
              </a:spcBef>
              <a:spcAft>
                <a:spcPts val="600"/>
              </a:spcAft>
              <a:buClr>
                <a:srgbClr val="C00000"/>
              </a:buClr>
              <a:buFont typeface="Wingdings" panose="05000000000000000000" pitchFamily="2" charset="2"/>
              <a:buChar char="§"/>
            </a:pPr>
            <a:r>
              <a:rPr lang="pl-PL" altLang="pl-PL" dirty="0"/>
              <a:t>Światło spolaryzowane można uzyskać wykorzystując, występującą w pewnych kryształach, zależność współczynnika załamania światła od kierunku polaryzacji. </a:t>
            </a:r>
          </a:p>
          <a:p>
            <a:pPr marL="285750" indent="-285750">
              <a:spcBef>
                <a:spcPts val="600"/>
              </a:spcBef>
              <a:spcAft>
                <a:spcPts val="600"/>
              </a:spcAft>
              <a:buClr>
                <a:srgbClr val="C00000"/>
              </a:buClr>
              <a:buFont typeface="OpenSymbol" panose="05010000000000000000" pitchFamily="2" charset="0"/>
              <a:buChar char="▸"/>
            </a:pPr>
            <a:endParaRPr lang="pl-PL" dirty="0"/>
          </a:p>
          <a:p>
            <a:pPr marL="285750" indent="-285750">
              <a:spcBef>
                <a:spcPts val="600"/>
              </a:spcBef>
              <a:spcAft>
                <a:spcPts val="600"/>
              </a:spcAft>
              <a:buClr>
                <a:srgbClr val="C00000"/>
              </a:buClr>
              <a:buFont typeface="OpenSymbol" panose="05010000000000000000" pitchFamily="2" charset="0"/>
              <a:buChar char="▸"/>
            </a:pPr>
            <a:endParaRPr lang="pl-PL" dirty="0"/>
          </a:p>
          <a:p>
            <a:pPr>
              <a:spcBef>
                <a:spcPts val="600"/>
              </a:spcBef>
              <a:spcAft>
                <a:spcPts val="600"/>
              </a:spcAft>
              <a:buClr>
                <a:srgbClr val="C00000"/>
              </a:buClr>
            </a:pPr>
            <a:r>
              <a:rPr lang="pl-PL" dirty="0"/>
              <a:t>	</a:t>
            </a:r>
            <a:endParaRPr lang="pl-PL" b="1" dirty="0"/>
          </a:p>
        </p:txBody>
      </p:sp>
      <p:pic>
        <p:nvPicPr>
          <p:cNvPr id="10" name="Picture 24" descr="dwojlomnos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648" y="2543472"/>
            <a:ext cx="4059852" cy="2170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6"/>
          <p:cNvSpPr>
            <a:spLocks noChangeArrowheads="1"/>
          </p:cNvSpPr>
          <p:nvPr/>
        </p:nvSpPr>
        <p:spPr bwMode="auto">
          <a:xfrm>
            <a:off x="5079204" y="2767032"/>
            <a:ext cx="361794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pl-PL" altLang="pl-PL" sz="1600" dirty="0">
                <a:latin typeface="+mn-lt"/>
              </a:rPr>
              <a:t>Promień zwyczajny (o) i promień nadzwyczajny (e) są spolaryzowane liniowo, przy czym ich płaszczyzny drgań są wzajemnie prostopadłe. </a:t>
            </a:r>
          </a:p>
        </p:txBody>
      </p:sp>
      <p:sp>
        <p:nvSpPr>
          <p:cNvPr id="13" name="Rectangle 28"/>
          <p:cNvSpPr>
            <a:spLocks noChangeArrowheads="1"/>
          </p:cNvSpPr>
          <p:nvPr/>
        </p:nvSpPr>
        <p:spPr bwMode="auto">
          <a:xfrm>
            <a:off x="444525" y="5020527"/>
            <a:ext cx="827563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pl-PL" altLang="pl-PL" sz="1800" dirty="0">
                <a:latin typeface="+mn-lt"/>
              </a:rPr>
              <a:t>Niektóre podwójnie załamujące kryształy wykazują ponadto własność nazywaną </a:t>
            </a:r>
            <a:r>
              <a:rPr lang="pl-PL" altLang="pl-PL" sz="1800" dirty="0">
                <a:solidFill>
                  <a:srgbClr val="0000FF"/>
                </a:solidFill>
                <a:latin typeface="+mn-lt"/>
              </a:rPr>
              <a:t>dichroizmem</a:t>
            </a:r>
            <a:r>
              <a:rPr lang="pl-PL" altLang="pl-PL" sz="1800" dirty="0">
                <a:latin typeface="+mn-lt"/>
              </a:rPr>
              <a:t>. Kryształy te pochłaniają jeden z promieni  (o lub e) silniej niż drugi. Na wykorzystaniu tego zjawiska opiera się działanie szeroko stosowanych polaroidów. </a:t>
            </a:r>
          </a:p>
        </p:txBody>
      </p:sp>
    </p:spTree>
    <p:extLst>
      <p:ext uri="{BB962C8B-B14F-4D97-AF65-F5344CB8AC3E}">
        <p14:creationId xmlns:p14="http://schemas.microsoft.com/office/powerpoint/2010/main" val="651692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Równania Maxwella – postać całkowa</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dirty="0" err="1"/>
              <a:t>A.Obłąkowska-Mucha</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2</a:t>
            </a:fld>
            <a:endParaRPr lang="en-US"/>
          </a:p>
        </p:txBody>
      </p:sp>
      <mc:AlternateContent xmlns:mc="http://schemas.openxmlformats.org/markup-compatibility/2006" xmlns:a14="http://schemas.microsoft.com/office/drawing/2010/main">
        <mc:Choice Requires="a14">
          <p:sp>
            <p:nvSpPr>
              <p:cNvPr id="6" name="Rectangle 5"/>
              <p:cNvSpPr/>
              <p:nvPr/>
            </p:nvSpPr>
            <p:spPr>
              <a:xfrm>
                <a:off x="6548834" y="3982272"/>
                <a:ext cx="1478546" cy="818879"/>
              </a:xfrm>
              <a:prstGeom prst="rect">
                <a:avLst/>
              </a:prstGeom>
              <a:solidFill>
                <a:schemeClr val="accent1">
                  <a:lumMod val="40000"/>
                  <a:lumOff val="60000"/>
                </a:schemeClr>
              </a:solidFill>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GB" b="1" i="1">
                              <a:solidFill>
                                <a:srgbClr val="0000FF"/>
                              </a:solidFill>
                              <a:latin typeface="Cambria Math" panose="02040503050406030204" pitchFamily="18" charset="0"/>
                            </a:rPr>
                          </m:ctrlPr>
                        </m:naryPr>
                        <m:sub/>
                        <m:sup/>
                        <m:e>
                          <m:acc>
                            <m:accPr>
                              <m:chr m:val="⃗"/>
                              <m:ctrlPr>
                                <a:rPr lang="pl-PL" b="1" i="1">
                                  <a:solidFill>
                                    <a:srgbClr val="0000FF"/>
                                  </a:solidFill>
                                  <a:latin typeface="Cambria Math" panose="02040503050406030204" pitchFamily="18" charset="0"/>
                                  <a:ea typeface="Cambria Math"/>
                                </a:rPr>
                              </m:ctrlPr>
                            </m:accPr>
                            <m:e>
                              <m:r>
                                <a:rPr lang="pl-PL" b="1" i="1">
                                  <a:solidFill>
                                    <a:srgbClr val="0000FF"/>
                                  </a:solidFill>
                                  <a:latin typeface="Cambria Math"/>
                                  <a:ea typeface="Cambria Math"/>
                                </a:rPr>
                                <m:t>𝑩</m:t>
                              </m:r>
                            </m:e>
                          </m:acc>
                          <m:r>
                            <a:rPr lang="pl-PL" b="1" i="1">
                              <a:solidFill>
                                <a:srgbClr val="0000FF"/>
                              </a:solidFill>
                              <a:latin typeface="Cambria Math"/>
                              <a:ea typeface="Cambria Math"/>
                            </a:rPr>
                            <m:t>∙</m:t>
                          </m:r>
                          <m:acc>
                            <m:accPr>
                              <m:chr m:val="⃗"/>
                              <m:ctrlPr>
                                <a:rPr lang="el-GR" b="1" i="1">
                                  <a:solidFill>
                                    <a:srgbClr val="0000FF"/>
                                  </a:solidFill>
                                  <a:latin typeface="Cambria Math" panose="02040503050406030204" pitchFamily="18" charset="0"/>
                                  <a:ea typeface="Cambria Math"/>
                                </a:rPr>
                              </m:ctrlPr>
                            </m:accPr>
                            <m:e>
                              <m:r>
                                <a:rPr lang="pl-PL" b="1" i="1">
                                  <a:solidFill>
                                    <a:srgbClr val="0000FF"/>
                                  </a:solidFill>
                                  <a:latin typeface="Cambria Math"/>
                                  <a:ea typeface="Cambria Math"/>
                                </a:rPr>
                                <m:t>𝒅𝒔</m:t>
                              </m:r>
                            </m:e>
                          </m:acc>
                          <m:r>
                            <a:rPr lang="pl-PL" b="1" i="1">
                              <a:solidFill>
                                <a:srgbClr val="0000FF"/>
                              </a:solidFill>
                              <a:latin typeface="Cambria Math"/>
                              <a:ea typeface="Cambria Math"/>
                            </a:rPr>
                            <m:t>=</m:t>
                          </m:r>
                        </m:e>
                      </m:nary>
                      <m:r>
                        <a:rPr lang="pl-PL" b="1">
                          <a:solidFill>
                            <a:srgbClr val="0000FF"/>
                          </a:solidFill>
                          <a:latin typeface="Cambria Math"/>
                          <a:ea typeface="Cambria Math"/>
                        </a:rPr>
                        <m:t>𝟎</m:t>
                      </m:r>
                    </m:oMath>
                  </m:oMathPara>
                </a14:m>
                <a:endParaRPr lang="en-GB" b="1" dirty="0"/>
              </a:p>
            </p:txBody>
          </p:sp>
        </mc:Choice>
        <mc:Fallback xmlns="">
          <p:sp>
            <p:nvSpPr>
              <p:cNvPr id="6" name="Rectangle 5"/>
              <p:cNvSpPr>
                <a:spLocks noRot="1" noChangeAspect="1" noMove="1" noResize="1" noEditPoints="1" noAdjustHandles="1" noChangeArrowheads="1" noChangeShapeType="1" noTextEdit="1"/>
              </p:cNvSpPr>
              <p:nvPr/>
            </p:nvSpPr>
            <p:spPr>
              <a:xfrm>
                <a:off x="6548834" y="3982272"/>
                <a:ext cx="1478546" cy="818879"/>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516216" y="1348529"/>
                <a:ext cx="2088007" cy="818879"/>
              </a:xfrm>
              <a:prstGeom prst="rect">
                <a:avLst/>
              </a:prstGeom>
              <a:solidFill>
                <a:schemeClr val="accent1">
                  <a:lumMod val="40000"/>
                  <a:lumOff val="60000"/>
                </a:schemeClr>
              </a:solidFill>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GB" b="1" i="1">
                              <a:solidFill>
                                <a:srgbClr val="0000FF"/>
                              </a:solidFill>
                              <a:latin typeface="Cambria Math" panose="02040503050406030204" pitchFamily="18" charset="0"/>
                            </a:rPr>
                          </m:ctrlPr>
                        </m:naryPr>
                        <m:sub/>
                        <m:sup/>
                        <m:e>
                          <m:acc>
                            <m:accPr>
                              <m:chr m:val="⃗"/>
                              <m:ctrlPr>
                                <a:rPr lang="pl-PL" b="1" i="1">
                                  <a:solidFill>
                                    <a:srgbClr val="0000FF"/>
                                  </a:solidFill>
                                  <a:latin typeface="Cambria Math" panose="02040503050406030204" pitchFamily="18" charset="0"/>
                                  <a:ea typeface="Cambria Math"/>
                                </a:rPr>
                              </m:ctrlPr>
                            </m:accPr>
                            <m:e>
                              <m:r>
                                <a:rPr lang="pl-PL" b="1" i="1">
                                  <a:solidFill>
                                    <a:srgbClr val="0000FF"/>
                                  </a:solidFill>
                                  <a:latin typeface="Cambria Math"/>
                                  <a:ea typeface="Cambria Math"/>
                                </a:rPr>
                                <m:t>𝑬</m:t>
                              </m:r>
                            </m:e>
                          </m:acc>
                          <m:r>
                            <a:rPr lang="pl-PL" b="1" i="1">
                              <a:solidFill>
                                <a:srgbClr val="0000FF"/>
                              </a:solidFill>
                              <a:latin typeface="Cambria Math"/>
                              <a:ea typeface="Cambria Math"/>
                            </a:rPr>
                            <m:t>∙</m:t>
                          </m:r>
                          <m:acc>
                            <m:accPr>
                              <m:chr m:val="⃗"/>
                              <m:ctrlPr>
                                <a:rPr lang="el-GR" b="1" i="1">
                                  <a:solidFill>
                                    <a:srgbClr val="0000FF"/>
                                  </a:solidFill>
                                  <a:latin typeface="Cambria Math" panose="02040503050406030204" pitchFamily="18" charset="0"/>
                                  <a:ea typeface="Cambria Math"/>
                                </a:rPr>
                              </m:ctrlPr>
                            </m:accPr>
                            <m:e>
                              <m:r>
                                <a:rPr lang="pl-PL" b="1" i="1">
                                  <a:solidFill>
                                    <a:srgbClr val="0000FF"/>
                                  </a:solidFill>
                                  <a:latin typeface="Cambria Math"/>
                                  <a:ea typeface="Cambria Math"/>
                                </a:rPr>
                                <m:t>𝒅𝒔</m:t>
                              </m:r>
                            </m:e>
                          </m:acc>
                          <m:r>
                            <a:rPr lang="pl-PL" b="1" i="1">
                              <a:solidFill>
                                <a:srgbClr val="0000FF"/>
                              </a:solidFill>
                              <a:latin typeface="Cambria Math"/>
                              <a:ea typeface="Cambria Math"/>
                            </a:rPr>
                            <m:t>=</m:t>
                          </m:r>
                        </m:e>
                      </m:nary>
                      <m:f>
                        <m:fPr>
                          <m:ctrlPr>
                            <a:rPr lang="pl-PL" sz="1600" b="1" i="1">
                              <a:solidFill>
                                <a:srgbClr val="0000FF"/>
                              </a:solidFill>
                              <a:latin typeface="Cambria Math" panose="02040503050406030204" pitchFamily="18" charset="0"/>
                              <a:ea typeface="Cambria Math"/>
                            </a:rPr>
                          </m:ctrlPr>
                        </m:fPr>
                        <m:num>
                          <m:r>
                            <a:rPr lang="pl-PL" sz="1600" b="1" i="1">
                              <a:solidFill>
                                <a:srgbClr val="0000FF"/>
                              </a:solidFill>
                              <a:latin typeface="Cambria Math"/>
                              <a:ea typeface="Cambria Math"/>
                            </a:rPr>
                            <m:t>𝟏</m:t>
                          </m:r>
                        </m:num>
                        <m:den>
                          <m:r>
                            <a:rPr lang="pl-PL" sz="1600" b="1" i="1">
                              <a:solidFill>
                                <a:srgbClr val="0000FF"/>
                              </a:solidFill>
                              <a:latin typeface="Cambria Math"/>
                              <a:ea typeface="Cambria Math"/>
                            </a:rPr>
                            <m:t>𝜺</m:t>
                          </m:r>
                          <m:r>
                            <a:rPr lang="pl-PL" sz="1600" b="1" i="1" baseline="-25000">
                              <a:solidFill>
                                <a:srgbClr val="0000FF"/>
                              </a:solidFill>
                              <a:latin typeface="Cambria Math"/>
                              <a:ea typeface="Cambria Math"/>
                            </a:rPr>
                            <m:t>𝟎</m:t>
                          </m:r>
                        </m:den>
                      </m:f>
                      <m:nary>
                        <m:naryPr>
                          <m:chr m:val="∑"/>
                          <m:subHide m:val="on"/>
                          <m:supHide m:val="on"/>
                          <m:ctrlPr>
                            <a:rPr lang="pl-PL" b="1" i="1">
                              <a:solidFill>
                                <a:srgbClr val="0000FF"/>
                              </a:solidFill>
                              <a:latin typeface="Cambria Math" panose="02040503050406030204" pitchFamily="18" charset="0"/>
                              <a:ea typeface="Cambria Math"/>
                            </a:rPr>
                          </m:ctrlPr>
                        </m:naryPr>
                        <m:sub/>
                        <m:sup/>
                        <m:e>
                          <m:r>
                            <a:rPr lang="pl-PL" b="1" i="1">
                              <a:solidFill>
                                <a:srgbClr val="0000FF"/>
                              </a:solidFill>
                              <a:latin typeface="Cambria Math"/>
                              <a:ea typeface="Cambria Math"/>
                            </a:rPr>
                            <m:t>𝒒</m:t>
                          </m:r>
                          <m:r>
                            <a:rPr lang="pl-PL" b="1" i="1" baseline="-25000">
                              <a:solidFill>
                                <a:srgbClr val="0000FF"/>
                              </a:solidFill>
                              <a:latin typeface="Cambria Math"/>
                              <a:ea typeface="Cambria Math"/>
                            </a:rPr>
                            <m:t>𝒊</m:t>
                          </m:r>
                        </m:e>
                      </m:nary>
                    </m:oMath>
                  </m:oMathPara>
                </a14:m>
                <a:endParaRPr lang="en-GB" dirty="0"/>
              </a:p>
            </p:txBody>
          </p:sp>
        </mc:Choice>
        <mc:Fallback xmlns="">
          <p:sp>
            <p:nvSpPr>
              <p:cNvPr id="8" name="Rectangle 7"/>
              <p:cNvSpPr>
                <a:spLocks noRot="1" noChangeAspect="1" noMove="1" noResize="1" noEditPoints="1" noAdjustHandles="1" noChangeArrowheads="1" noChangeShapeType="1" noTextEdit="1"/>
              </p:cNvSpPr>
              <p:nvPr/>
            </p:nvSpPr>
            <p:spPr>
              <a:xfrm>
                <a:off x="6516216" y="1348529"/>
                <a:ext cx="2088007" cy="818879"/>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516216" y="2868776"/>
                <a:ext cx="2002663" cy="818879"/>
              </a:xfrm>
              <a:prstGeom prst="rect">
                <a:avLst/>
              </a:prstGeom>
              <a:solidFill>
                <a:schemeClr val="accent1">
                  <a:lumMod val="40000"/>
                  <a:lumOff val="60000"/>
                </a:schemeClr>
              </a:solid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l-PL" b="1" i="1" smtClean="0">
                              <a:solidFill>
                                <a:srgbClr val="0000FF"/>
                              </a:solidFill>
                              <a:latin typeface="Cambria Math" panose="02040503050406030204" pitchFamily="18" charset="0"/>
                              <a:ea typeface="Cambria Math"/>
                            </a:rPr>
                          </m:ctrlPr>
                        </m:naryPr>
                        <m:sub/>
                        <m:sup/>
                        <m:e>
                          <m:acc>
                            <m:accPr>
                              <m:chr m:val="⃗"/>
                              <m:ctrlPr>
                                <a:rPr lang="pl-PL" b="1" i="1" smtClean="0">
                                  <a:solidFill>
                                    <a:srgbClr val="0000FF"/>
                                  </a:solidFill>
                                  <a:latin typeface="Cambria Math" panose="02040503050406030204" pitchFamily="18" charset="0"/>
                                  <a:ea typeface="Cambria Math"/>
                                </a:rPr>
                              </m:ctrlPr>
                            </m:accPr>
                            <m:e>
                              <m:r>
                                <a:rPr lang="pl-PL" b="1" i="1" smtClean="0">
                                  <a:solidFill>
                                    <a:srgbClr val="0000FF"/>
                                  </a:solidFill>
                                  <a:latin typeface="Cambria Math"/>
                                  <a:ea typeface="Cambria Math"/>
                                </a:rPr>
                                <m:t>𝑬</m:t>
                              </m:r>
                            </m:e>
                          </m:acc>
                          <m:r>
                            <m:rPr>
                              <m:brk/>
                            </m:rPr>
                            <a:rPr lang="pl-PL" b="1" i="1" smtClean="0">
                              <a:solidFill>
                                <a:srgbClr val="0000FF"/>
                              </a:solidFill>
                              <a:latin typeface="Cambria Math"/>
                              <a:ea typeface="Cambria Math"/>
                            </a:rPr>
                            <m:t>∙</m:t>
                          </m:r>
                          <m:acc>
                            <m:accPr>
                              <m:chr m:val="⃗"/>
                              <m:ctrlPr>
                                <a:rPr lang="pl-PL" b="1" i="1" smtClean="0">
                                  <a:solidFill>
                                    <a:srgbClr val="0000FF"/>
                                  </a:solidFill>
                                  <a:latin typeface="Cambria Math" panose="02040503050406030204" pitchFamily="18" charset="0"/>
                                  <a:ea typeface="Cambria Math"/>
                                </a:rPr>
                              </m:ctrlPr>
                            </m:accPr>
                            <m:e>
                              <m:r>
                                <a:rPr lang="pl-PL" b="1" i="1" smtClean="0">
                                  <a:solidFill>
                                    <a:srgbClr val="0000FF"/>
                                  </a:solidFill>
                                  <a:latin typeface="Cambria Math"/>
                                  <a:ea typeface="Cambria Math"/>
                                </a:rPr>
                                <m:t>𝒅𝒍</m:t>
                              </m:r>
                            </m:e>
                          </m:acc>
                        </m:e>
                      </m:nary>
                      <m:r>
                        <a:rPr lang="pl-PL" b="1" i="1">
                          <a:solidFill>
                            <a:srgbClr val="0000FF"/>
                          </a:solidFill>
                          <a:latin typeface="Cambria Math"/>
                          <a:ea typeface="Cambria Math"/>
                        </a:rPr>
                        <m:t>=−</m:t>
                      </m:r>
                      <m:f>
                        <m:fPr>
                          <m:ctrlPr>
                            <a:rPr lang="en-GB" b="1" i="1">
                              <a:solidFill>
                                <a:srgbClr val="0000FF"/>
                              </a:solidFill>
                              <a:latin typeface="Cambria Math" panose="02040503050406030204" pitchFamily="18" charset="0"/>
                            </a:rPr>
                          </m:ctrlPr>
                        </m:fPr>
                        <m:num>
                          <m:r>
                            <a:rPr lang="pl-PL" b="1" i="1">
                              <a:solidFill>
                                <a:srgbClr val="0000FF"/>
                              </a:solidFill>
                              <a:latin typeface="Cambria Math"/>
                            </a:rPr>
                            <m:t>𝒅</m:t>
                          </m:r>
                          <m:sSub>
                            <m:sSubPr>
                              <m:ctrlPr>
                                <a:rPr lang="el-GR" b="1" i="1">
                                  <a:solidFill>
                                    <a:srgbClr val="0000FF"/>
                                  </a:solidFill>
                                  <a:latin typeface="Cambria Math" panose="02040503050406030204" pitchFamily="18" charset="0"/>
                                  <a:ea typeface="Cambria Math"/>
                                </a:rPr>
                              </m:ctrlPr>
                            </m:sSubPr>
                            <m:e>
                              <m:r>
                                <a:rPr lang="el-GR" b="1" i="1">
                                  <a:solidFill>
                                    <a:srgbClr val="0000FF"/>
                                  </a:solidFill>
                                  <a:latin typeface="Cambria Math"/>
                                  <a:ea typeface="Cambria Math"/>
                                </a:rPr>
                                <m:t>𝜱</m:t>
                              </m:r>
                            </m:e>
                            <m:sub>
                              <m:r>
                                <a:rPr lang="pl-PL" b="1" i="1">
                                  <a:solidFill>
                                    <a:srgbClr val="0000FF"/>
                                  </a:solidFill>
                                  <a:latin typeface="Cambria Math"/>
                                  <a:ea typeface="Cambria Math"/>
                                </a:rPr>
                                <m:t>𝑩</m:t>
                              </m:r>
                            </m:sub>
                          </m:sSub>
                        </m:num>
                        <m:den>
                          <m:r>
                            <a:rPr lang="pl-PL" b="1" i="1">
                              <a:solidFill>
                                <a:srgbClr val="0000FF"/>
                              </a:solidFill>
                              <a:latin typeface="Cambria Math"/>
                            </a:rPr>
                            <m:t>𝒅𝒕</m:t>
                          </m:r>
                        </m:den>
                      </m:f>
                    </m:oMath>
                  </m:oMathPara>
                </a14:m>
                <a:endParaRPr lang="en-GB" b="1" dirty="0">
                  <a:solidFill>
                    <a:srgbClr val="0000FF"/>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516216" y="2868776"/>
                <a:ext cx="2002663" cy="818879"/>
              </a:xfrm>
              <a:prstGeom prst="rect">
                <a:avLst/>
              </a:prstGeom>
              <a:blipFill rotWithShape="1">
                <a:blip r:embed="rId4"/>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5796136" y="5301208"/>
                <a:ext cx="3044423" cy="818879"/>
              </a:xfrm>
              <a:prstGeom prst="rect">
                <a:avLst/>
              </a:prstGeom>
              <a:solidFill>
                <a:schemeClr val="accent1">
                  <a:lumMod val="40000"/>
                  <a:lumOff val="60000"/>
                </a:schemeClr>
              </a:solidFill>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l-PL" b="1" i="1">
                              <a:solidFill>
                                <a:srgbClr val="0000FF"/>
                              </a:solidFill>
                              <a:latin typeface="Cambria Math" panose="02040503050406030204" pitchFamily="18" charset="0"/>
                              <a:ea typeface="Cambria Math"/>
                            </a:rPr>
                          </m:ctrlPr>
                        </m:naryPr>
                        <m:sub/>
                        <m:sup/>
                        <m:e>
                          <m:acc>
                            <m:accPr>
                              <m:chr m:val="⃗"/>
                              <m:ctrlPr>
                                <a:rPr lang="pl-PL" b="1" i="1">
                                  <a:solidFill>
                                    <a:srgbClr val="0000FF"/>
                                  </a:solidFill>
                                  <a:latin typeface="Cambria Math" panose="02040503050406030204" pitchFamily="18" charset="0"/>
                                  <a:ea typeface="Cambria Math"/>
                                </a:rPr>
                              </m:ctrlPr>
                            </m:accPr>
                            <m:e>
                              <m:r>
                                <a:rPr lang="pl-PL" b="1" i="1">
                                  <a:solidFill>
                                    <a:srgbClr val="0000FF"/>
                                  </a:solidFill>
                                  <a:latin typeface="Cambria Math"/>
                                  <a:ea typeface="Cambria Math"/>
                                </a:rPr>
                                <m:t>𝑩</m:t>
                              </m:r>
                            </m:e>
                          </m:acc>
                          <m:r>
                            <a:rPr lang="en-GB" b="1" i="1">
                              <a:solidFill>
                                <a:srgbClr val="0000FF"/>
                              </a:solidFill>
                              <a:latin typeface="Cambria Math"/>
                              <a:ea typeface="Cambria Math"/>
                            </a:rPr>
                            <m:t>∙</m:t>
                          </m:r>
                          <m:acc>
                            <m:accPr>
                              <m:chr m:val="⃗"/>
                              <m:ctrlPr>
                                <a:rPr lang="en-GB" b="1" i="1">
                                  <a:solidFill>
                                    <a:srgbClr val="0000FF"/>
                                  </a:solidFill>
                                  <a:latin typeface="Cambria Math" panose="02040503050406030204" pitchFamily="18" charset="0"/>
                                  <a:ea typeface="Cambria Math"/>
                                </a:rPr>
                              </m:ctrlPr>
                            </m:accPr>
                            <m:e>
                              <m:r>
                                <a:rPr lang="pl-PL" b="1" i="1">
                                  <a:solidFill>
                                    <a:srgbClr val="0000FF"/>
                                  </a:solidFill>
                                  <a:latin typeface="Cambria Math"/>
                                  <a:ea typeface="Cambria Math"/>
                                </a:rPr>
                                <m:t>𝒅𝒍</m:t>
                              </m:r>
                            </m:e>
                          </m:acc>
                          <m:r>
                            <a:rPr lang="pl-PL" b="1" i="1">
                              <a:solidFill>
                                <a:srgbClr val="0000FF"/>
                              </a:solidFill>
                              <a:latin typeface="Cambria Math"/>
                              <a:ea typeface="Cambria Math"/>
                            </a:rPr>
                            <m:t>=</m:t>
                          </m:r>
                          <m:sSub>
                            <m:sSubPr>
                              <m:ctrlPr>
                                <a:rPr lang="pl-PL" b="1" i="1">
                                  <a:solidFill>
                                    <a:srgbClr val="0000FF"/>
                                  </a:solidFill>
                                  <a:latin typeface="Cambria Math" panose="02040503050406030204" pitchFamily="18" charset="0"/>
                                  <a:ea typeface="Cambria Math"/>
                                </a:rPr>
                              </m:ctrlPr>
                            </m:sSubPr>
                            <m:e>
                              <m:r>
                                <a:rPr lang="pl-PL" b="1" i="1">
                                  <a:solidFill>
                                    <a:srgbClr val="0000FF"/>
                                  </a:solidFill>
                                  <a:latin typeface="Cambria Math"/>
                                  <a:ea typeface="Cambria Math"/>
                                </a:rPr>
                                <m:t>𝝁</m:t>
                              </m:r>
                            </m:e>
                            <m:sub>
                              <m:r>
                                <a:rPr lang="pl-PL" b="1" i="1">
                                  <a:solidFill>
                                    <a:srgbClr val="0000FF"/>
                                  </a:solidFill>
                                  <a:latin typeface="Cambria Math"/>
                                  <a:ea typeface="Cambria Math"/>
                                </a:rPr>
                                <m:t>𝟎</m:t>
                              </m:r>
                            </m:sub>
                          </m:sSub>
                          <m:sSub>
                            <m:sSubPr>
                              <m:ctrlPr>
                                <a:rPr lang="pl-PL" b="1" i="1">
                                  <a:solidFill>
                                    <a:srgbClr val="0000FF"/>
                                  </a:solidFill>
                                  <a:latin typeface="Cambria Math" panose="02040503050406030204" pitchFamily="18" charset="0"/>
                                  <a:ea typeface="Cambria Math"/>
                                </a:rPr>
                              </m:ctrlPr>
                            </m:sSubPr>
                            <m:e>
                              <m:r>
                                <a:rPr lang="pl-PL" b="1" i="1">
                                  <a:solidFill>
                                    <a:srgbClr val="0000FF"/>
                                  </a:solidFill>
                                  <a:latin typeface="Cambria Math"/>
                                  <a:ea typeface="Cambria Math"/>
                                </a:rPr>
                                <m:t>𝜺</m:t>
                              </m:r>
                            </m:e>
                            <m:sub>
                              <m:r>
                                <a:rPr lang="pl-PL" b="1" i="1">
                                  <a:solidFill>
                                    <a:srgbClr val="0000FF"/>
                                  </a:solidFill>
                                  <a:latin typeface="Cambria Math"/>
                                  <a:ea typeface="Cambria Math"/>
                                </a:rPr>
                                <m:t>𝟎</m:t>
                              </m:r>
                            </m:sub>
                          </m:sSub>
                          <m:r>
                            <a:rPr lang="pl-PL" b="1" i="1">
                              <a:solidFill>
                                <a:srgbClr val="0000FF"/>
                              </a:solidFill>
                              <a:latin typeface="Cambria Math"/>
                              <a:ea typeface="Cambria Math"/>
                            </a:rPr>
                            <m:t> </m:t>
                          </m:r>
                          <m:f>
                            <m:fPr>
                              <m:ctrlPr>
                                <a:rPr lang="en-GB" b="1" i="1">
                                  <a:solidFill>
                                    <a:srgbClr val="0000FF"/>
                                  </a:solidFill>
                                  <a:latin typeface="Cambria Math" panose="02040503050406030204" pitchFamily="18" charset="0"/>
                                </a:rPr>
                              </m:ctrlPr>
                            </m:fPr>
                            <m:num>
                              <m:r>
                                <a:rPr lang="pl-PL" b="1" i="1">
                                  <a:solidFill>
                                    <a:srgbClr val="0000FF"/>
                                  </a:solidFill>
                                  <a:latin typeface="Cambria Math"/>
                                </a:rPr>
                                <m:t>𝒅</m:t>
                              </m:r>
                              <m:sSub>
                                <m:sSubPr>
                                  <m:ctrlPr>
                                    <a:rPr lang="el-GR" b="1" i="1">
                                      <a:solidFill>
                                        <a:srgbClr val="0000FF"/>
                                      </a:solidFill>
                                      <a:latin typeface="Cambria Math" panose="02040503050406030204" pitchFamily="18" charset="0"/>
                                      <a:ea typeface="Cambria Math"/>
                                    </a:rPr>
                                  </m:ctrlPr>
                                </m:sSubPr>
                                <m:e>
                                  <m:r>
                                    <a:rPr lang="el-GR" b="1" i="1">
                                      <a:solidFill>
                                        <a:srgbClr val="0000FF"/>
                                      </a:solidFill>
                                      <a:latin typeface="Cambria Math"/>
                                      <a:ea typeface="Cambria Math"/>
                                    </a:rPr>
                                    <m:t>𝜱</m:t>
                                  </m:r>
                                </m:e>
                                <m:sub>
                                  <m:r>
                                    <a:rPr lang="pl-PL" b="1" i="1">
                                      <a:solidFill>
                                        <a:srgbClr val="0000FF"/>
                                      </a:solidFill>
                                      <a:latin typeface="Cambria Math"/>
                                      <a:ea typeface="Cambria Math"/>
                                    </a:rPr>
                                    <m:t>𝑬</m:t>
                                  </m:r>
                                </m:sub>
                              </m:sSub>
                            </m:num>
                            <m:den>
                              <m:r>
                                <a:rPr lang="pl-PL" b="1" i="1">
                                  <a:solidFill>
                                    <a:srgbClr val="0000FF"/>
                                  </a:solidFill>
                                  <a:latin typeface="Cambria Math"/>
                                </a:rPr>
                                <m:t>𝒅𝒕</m:t>
                              </m:r>
                            </m:den>
                          </m:f>
                        </m:e>
                      </m:nary>
                      <m:r>
                        <a:rPr lang="pl-PL" b="1" i="1">
                          <a:solidFill>
                            <a:srgbClr val="0000FF"/>
                          </a:solidFill>
                          <a:latin typeface="Cambria Math"/>
                        </a:rPr>
                        <m:t>+</m:t>
                      </m:r>
                      <m:sSub>
                        <m:sSubPr>
                          <m:ctrlPr>
                            <a:rPr lang="pl-PL" b="1" i="1">
                              <a:solidFill>
                                <a:srgbClr val="0000FF"/>
                              </a:solidFill>
                              <a:latin typeface="Cambria Math" panose="02040503050406030204" pitchFamily="18" charset="0"/>
                            </a:rPr>
                          </m:ctrlPr>
                        </m:sSubPr>
                        <m:e>
                          <m:r>
                            <a:rPr lang="pl-PL" b="1" i="1">
                              <a:solidFill>
                                <a:srgbClr val="0000FF"/>
                              </a:solidFill>
                              <a:latin typeface="Cambria Math"/>
                              <a:ea typeface="Cambria Math"/>
                            </a:rPr>
                            <m:t>𝝁</m:t>
                          </m:r>
                        </m:e>
                        <m:sub>
                          <m:r>
                            <a:rPr lang="pl-PL" b="1" i="1">
                              <a:solidFill>
                                <a:srgbClr val="0000FF"/>
                              </a:solidFill>
                              <a:latin typeface="Cambria Math"/>
                            </a:rPr>
                            <m:t>𝟎</m:t>
                          </m:r>
                          <m:r>
                            <a:rPr lang="pl-PL" b="1" i="1">
                              <a:solidFill>
                                <a:srgbClr val="0000FF"/>
                              </a:solidFill>
                              <a:latin typeface="Cambria Math"/>
                            </a:rPr>
                            <m:t> </m:t>
                          </m:r>
                        </m:sub>
                      </m:sSub>
                      <m:r>
                        <a:rPr lang="pl-PL" b="1" i="1">
                          <a:solidFill>
                            <a:srgbClr val="0000FF"/>
                          </a:solidFill>
                          <a:latin typeface="Cambria Math"/>
                        </a:rPr>
                        <m:t>𝑰</m:t>
                      </m:r>
                    </m:oMath>
                  </m:oMathPara>
                </a14:m>
                <a:endParaRPr lang="en-GB" dirty="0"/>
              </a:p>
            </p:txBody>
          </p:sp>
        </mc:Choice>
        <mc:Fallback xmlns="">
          <p:sp>
            <p:nvSpPr>
              <p:cNvPr id="3" name="Rectangle 2"/>
              <p:cNvSpPr>
                <a:spLocks noRot="1" noChangeAspect="1" noMove="1" noResize="1" noEditPoints="1" noAdjustHandles="1" noChangeArrowheads="1" noChangeShapeType="1" noTextEdit="1"/>
              </p:cNvSpPr>
              <p:nvPr/>
            </p:nvSpPr>
            <p:spPr>
              <a:xfrm>
                <a:off x="5796136" y="5301208"/>
                <a:ext cx="3044423" cy="818879"/>
              </a:xfrm>
              <a:prstGeom prst="rect">
                <a:avLst/>
              </a:prstGeom>
              <a:blipFill rotWithShape="1">
                <a:blip r:embed="rId5"/>
                <a:stretch>
                  <a:fillRect/>
                </a:stretch>
              </a:blipFill>
            </p:spPr>
            <p:txBody>
              <a:bodyPr/>
              <a:lstStyle/>
              <a:p>
                <a:r>
                  <a:rPr lang="en-GB">
                    <a:noFill/>
                  </a:rPr>
                  <a:t> </a:t>
                </a:r>
              </a:p>
            </p:txBody>
          </p:sp>
        </mc:Fallback>
      </mc:AlternateContent>
      <p:sp>
        <p:nvSpPr>
          <p:cNvPr id="15" name="TextBox 14"/>
          <p:cNvSpPr txBox="1"/>
          <p:nvPr/>
        </p:nvSpPr>
        <p:spPr>
          <a:xfrm>
            <a:off x="363969" y="1348553"/>
            <a:ext cx="6152247" cy="4862870"/>
          </a:xfrm>
          <a:prstGeom prst="rect">
            <a:avLst/>
          </a:prstGeom>
          <a:noFill/>
        </p:spPr>
        <p:txBody>
          <a:bodyPr wrap="square" rtlCol="0">
            <a:spAutoFit/>
          </a:bodyPr>
          <a:lstStyle/>
          <a:p>
            <a:pPr marL="285750" indent="-285750">
              <a:spcBef>
                <a:spcPts val="600"/>
              </a:spcBef>
              <a:spcAft>
                <a:spcPts val="600"/>
              </a:spcAft>
              <a:buClr>
                <a:srgbClr val="C00000"/>
              </a:buClr>
              <a:buFont typeface="Wingdings" panose="05000000000000000000" pitchFamily="2" charset="2"/>
              <a:buChar char="q"/>
            </a:pPr>
            <a:r>
              <a:rPr lang="pl-PL" dirty="0"/>
              <a:t>Źródłem pola elektrycznego są ładunki elektryczne-strumień pola elektrycznego przechodzacy przez dowolną powierzchnię zamkniętą jest równy całkowitemu ładunkowi objętemu tą powierzchnią (prawo Gaussa).</a:t>
            </a:r>
          </a:p>
          <a:p>
            <a:pPr marL="285750" indent="-285750">
              <a:spcBef>
                <a:spcPts val="600"/>
              </a:spcBef>
              <a:spcAft>
                <a:spcPts val="600"/>
              </a:spcAft>
              <a:buClr>
                <a:srgbClr val="C00000"/>
              </a:buClr>
              <a:buFont typeface="Wingdings" panose="05000000000000000000" pitchFamily="2" charset="2"/>
              <a:buChar char="q"/>
            </a:pPr>
            <a:r>
              <a:rPr lang="pl-PL" dirty="0"/>
              <a:t>Pole elektryczne jest indukowane zmiennym w czasie strumieniem pola magnetycznego (prawo Faradaya).</a:t>
            </a:r>
          </a:p>
          <a:p>
            <a:pPr marL="285750" indent="-285750">
              <a:spcBef>
                <a:spcPts val="600"/>
              </a:spcBef>
              <a:spcAft>
                <a:spcPts val="600"/>
              </a:spcAft>
              <a:buClr>
                <a:srgbClr val="C00000"/>
              </a:buClr>
              <a:buFont typeface="Wingdings" panose="05000000000000000000" pitchFamily="2" charset="2"/>
              <a:buChar char="q"/>
            </a:pPr>
            <a:r>
              <a:rPr lang="pl-PL" dirty="0"/>
              <a:t>Nie istnieją monopole magnetyczne - strumień pola magnetycznego przechodzący przez dowolną powierzchnię zamkniętą jest równy zero (prawo Gaussa dla pola magnetcznego).</a:t>
            </a:r>
          </a:p>
          <a:p>
            <a:pPr marL="285750" indent="-285750">
              <a:spcBef>
                <a:spcPts val="600"/>
              </a:spcBef>
              <a:spcAft>
                <a:spcPts val="600"/>
              </a:spcAft>
              <a:buClr>
                <a:srgbClr val="C00000"/>
              </a:buClr>
              <a:buFont typeface="Wingdings" panose="05000000000000000000" pitchFamily="2" charset="2"/>
              <a:buChar char="q"/>
            </a:pPr>
            <a:r>
              <a:rPr lang="pl-PL" dirty="0"/>
              <a:t>Źródłem pola magnetycznego jest prąd elektryczny lub zmienny w czasie strumień pola elektrycznego (uogólnione prawo Ampera)</a:t>
            </a:r>
          </a:p>
          <a:p>
            <a:pPr marL="285750" indent="-285750">
              <a:spcBef>
                <a:spcPts val="600"/>
              </a:spcBef>
              <a:spcAft>
                <a:spcPts val="600"/>
              </a:spcAft>
              <a:buClr>
                <a:srgbClr val="C00000"/>
              </a:buClr>
              <a:buFont typeface="OpenSymbol" panose="05010000000000000000" pitchFamily="2" charset="0"/>
              <a:buChar char="▸"/>
            </a:pPr>
            <a:endParaRPr lang="en-GB" dirty="0"/>
          </a:p>
        </p:txBody>
      </p:sp>
    </p:spTree>
    <p:extLst>
      <p:ext uri="{BB962C8B-B14F-4D97-AF65-F5344CB8AC3E}">
        <p14:creationId xmlns:p14="http://schemas.microsoft.com/office/powerpoint/2010/main" val="4281318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Interferencja fal</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20</a:t>
            </a:fld>
            <a:endParaRPr lang="en-US"/>
          </a:p>
        </p:txBody>
      </p:sp>
      <p:sp>
        <p:nvSpPr>
          <p:cNvPr id="7" name="TextBox 6"/>
          <p:cNvSpPr txBox="1"/>
          <p:nvPr/>
        </p:nvSpPr>
        <p:spPr>
          <a:xfrm>
            <a:off x="323528" y="1268760"/>
            <a:ext cx="8568952" cy="1231106"/>
          </a:xfrm>
          <a:prstGeom prst="rect">
            <a:avLst/>
          </a:prstGeom>
          <a:noFill/>
        </p:spPr>
        <p:txBody>
          <a:bodyPr wrap="square" rtlCol="0">
            <a:spAutoFit/>
          </a:bodyPr>
          <a:lstStyle/>
          <a:p>
            <a:pPr marL="285750" indent="-285750">
              <a:spcBef>
                <a:spcPts val="600"/>
              </a:spcBef>
              <a:spcAft>
                <a:spcPts val="600"/>
              </a:spcAft>
              <a:buClr>
                <a:srgbClr val="C00000"/>
              </a:buClr>
              <a:buFont typeface="Wingdings" panose="05000000000000000000" pitchFamily="2" charset="2"/>
              <a:buChar char="§"/>
            </a:pPr>
            <a:r>
              <a:rPr lang="pl-PL" dirty="0"/>
              <a:t>Nakładanie się (interferencja) fal</a:t>
            </a:r>
          </a:p>
          <a:p>
            <a:pPr marL="285750" indent="-285750">
              <a:spcBef>
                <a:spcPts val="600"/>
              </a:spcBef>
              <a:spcAft>
                <a:spcPts val="600"/>
              </a:spcAft>
              <a:buClr>
                <a:srgbClr val="C00000"/>
              </a:buClr>
              <a:buFont typeface="OpenSymbol" panose="05010000000000000000" pitchFamily="2" charset="0"/>
              <a:buChar char="▸"/>
            </a:pPr>
            <a:endParaRPr lang="pl-PL" dirty="0"/>
          </a:p>
          <a:p>
            <a:pPr>
              <a:spcBef>
                <a:spcPts val="600"/>
              </a:spcBef>
              <a:spcAft>
                <a:spcPts val="600"/>
              </a:spcAft>
              <a:buClr>
                <a:srgbClr val="C00000"/>
              </a:buClr>
            </a:pPr>
            <a:r>
              <a:rPr lang="pl-PL" dirty="0"/>
              <a:t>	</a:t>
            </a:r>
            <a:endParaRPr lang="pl-PL" b="1" dirty="0"/>
          </a:p>
        </p:txBody>
      </p:sp>
      <p:sp>
        <p:nvSpPr>
          <p:cNvPr id="16" name="Rectangle 33"/>
          <p:cNvSpPr>
            <a:spLocks noChangeArrowheads="1"/>
          </p:cNvSpPr>
          <p:nvPr/>
        </p:nvSpPr>
        <p:spPr bwMode="auto">
          <a:xfrm>
            <a:off x="3243263" y="1782247"/>
            <a:ext cx="27923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r>
              <a:rPr lang="pl-PL" altLang="pl-PL" sz="1800" b="1">
                <a:latin typeface="+mn-lt"/>
              </a:rPr>
              <a:t>Doświadczenie Younga</a:t>
            </a:r>
            <a:r>
              <a:rPr lang="pl-PL" altLang="pl-PL" sz="1800">
                <a:latin typeface="+mn-lt"/>
              </a:rPr>
              <a:t> </a:t>
            </a:r>
          </a:p>
        </p:txBody>
      </p:sp>
      <p:sp>
        <p:nvSpPr>
          <p:cNvPr id="19" name="Rectangle 37"/>
          <p:cNvSpPr>
            <a:spLocks noChangeArrowheads="1"/>
          </p:cNvSpPr>
          <p:nvPr/>
        </p:nvSpPr>
        <p:spPr bwMode="auto">
          <a:xfrm>
            <a:off x="4916488" y="2714615"/>
            <a:ext cx="397986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r>
              <a:rPr lang="pl-PL" altLang="pl-PL" sz="1800" dirty="0">
                <a:latin typeface="+mn-lt"/>
              </a:rPr>
              <a:t>Young (1801 r.) </a:t>
            </a:r>
            <a:r>
              <a:rPr lang="pl-PL" altLang="pl-PL" sz="1800" dirty="0">
                <a:latin typeface="+mn-lt"/>
                <a:sym typeface="Wingdings" pitchFamily="2" charset="2"/>
              </a:rPr>
              <a:t> </a:t>
            </a:r>
            <a:r>
              <a:rPr lang="pl-PL" altLang="pl-PL" sz="1800" dirty="0">
                <a:latin typeface="+mn-lt"/>
              </a:rPr>
              <a:t>interferencja dla światła </a:t>
            </a:r>
            <a:r>
              <a:rPr lang="pl-PL" altLang="pl-PL" sz="1800" dirty="0">
                <a:latin typeface="+mn-lt"/>
                <a:sym typeface="Wingdings" pitchFamily="2" charset="2"/>
              </a:rPr>
              <a:t> pierwszy </a:t>
            </a:r>
            <a:r>
              <a:rPr lang="pl-PL" altLang="pl-PL" sz="1800" dirty="0">
                <a:latin typeface="+mn-lt"/>
              </a:rPr>
              <a:t>eksperyment wskazujący na falowy charakter światła. </a:t>
            </a:r>
          </a:p>
        </p:txBody>
      </p:sp>
      <p:sp>
        <p:nvSpPr>
          <p:cNvPr id="20" name="Rectangle 38"/>
          <p:cNvSpPr>
            <a:spLocks noChangeArrowheads="1"/>
          </p:cNvSpPr>
          <p:nvPr/>
        </p:nvSpPr>
        <p:spPr bwMode="auto">
          <a:xfrm>
            <a:off x="4916488" y="4051638"/>
            <a:ext cx="39624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just" fontAlgn="base">
              <a:spcBef>
                <a:spcPct val="0"/>
              </a:spcBef>
              <a:spcAft>
                <a:spcPct val="0"/>
              </a:spcAft>
              <a:buClrTx/>
              <a:buSzTx/>
              <a:buFontTx/>
              <a:buNone/>
            </a:pPr>
            <a:r>
              <a:rPr lang="pl-PL" altLang="pl-PL" sz="1800">
                <a:latin typeface="+mn-lt"/>
                <a:cs typeface="Arial" charset="0"/>
              </a:rPr>
              <a:t>Na ekranie obserwujemy miejsca ciemne powstające w wyniku wygaszania się interferujących fal i jasne powstające w wyniku ich wzajemnego wzmocnienia. Obserwujemy tak zwane prążki interferencyjne.</a:t>
            </a:r>
          </a:p>
        </p:txBody>
      </p:sp>
      <p:pic>
        <p:nvPicPr>
          <p:cNvPr id="21" name="Picture 40" descr="young"/>
          <p:cNvPicPr>
            <a:picLocks noChangeAspect="1" noChangeArrowheads="1"/>
          </p:cNvPicPr>
          <p:nvPr/>
        </p:nvPicPr>
        <p:blipFill>
          <a:blip r:embed="rId2">
            <a:extLst>
              <a:ext uri="{28A0092B-C50C-407E-A947-70E740481C1C}">
                <a14:useLocalDpi xmlns:a14="http://schemas.microsoft.com/office/drawing/2010/main" val="0"/>
              </a:ext>
            </a:extLst>
          </a:blip>
          <a:srcRect t="25105" r="19153" b="23427"/>
          <a:stretch>
            <a:fillRect/>
          </a:stretch>
        </p:blipFill>
        <p:spPr bwMode="auto">
          <a:xfrm>
            <a:off x="267519" y="2302098"/>
            <a:ext cx="431482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 descr="http://physics-animations.com/Physics/2waves.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81373" y="1185198"/>
            <a:ext cx="1765300" cy="132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818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Interferencja fal  </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21</a:t>
            </a:fld>
            <a:endParaRPr lang="en-US"/>
          </a:p>
        </p:txBody>
      </p:sp>
      <p:pic>
        <p:nvPicPr>
          <p:cNvPr id="6" name="Picture 26" descr="young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456" y="1124744"/>
            <a:ext cx="3205163"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7" descr="young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56" y="3938588"/>
            <a:ext cx="3559175" cy="22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Object 28"/>
          <p:cNvGraphicFramePr>
            <a:graphicFrameLocks noChangeAspect="1"/>
          </p:cNvGraphicFramePr>
          <p:nvPr>
            <p:extLst/>
          </p:nvPr>
        </p:nvGraphicFramePr>
        <p:xfrm>
          <a:off x="4451350" y="1689100"/>
          <a:ext cx="2673350" cy="327025"/>
        </p:xfrm>
        <a:graphic>
          <a:graphicData uri="http://schemas.openxmlformats.org/presentationml/2006/ole">
            <mc:AlternateContent xmlns:mc="http://schemas.openxmlformats.org/markup-compatibility/2006">
              <mc:Choice xmlns:v="urn:schemas-microsoft-com:vml" Requires="v">
                <p:oleObj spid="_x0000_s2050" name="Równanie" r:id="rId5" imgW="1790700" imgH="215900" progId="Equation.3">
                  <p:embed/>
                </p:oleObj>
              </mc:Choice>
              <mc:Fallback>
                <p:oleObj name="Równanie" r:id="rId5" imgW="1790700" imgH="215900" progId="Equation.3">
                  <p:embed/>
                  <p:pic>
                    <p:nvPicPr>
                      <p:cNvPr id="9"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1350" y="1689100"/>
                        <a:ext cx="2673350" cy="327025"/>
                      </a:xfrm>
                      <a:prstGeom prst="rect">
                        <a:avLst/>
                      </a:prstGeom>
                      <a:solidFill>
                        <a:schemeClr val="accent6">
                          <a:lumMod val="20000"/>
                          <a:lumOff val="80000"/>
                        </a:schemeClr>
                      </a:solidFill>
                      <a:ln>
                        <a:noFill/>
                      </a:ln>
                      <a:extLst/>
                    </p:spPr>
                  </p:pic>
                </p:oleObj>
              </mc:Fallback>
            </mc:AlternateContent>
          </a:graphicData>
        </a:graphic>
      </p:graphicFrame>
      <p:sp>
        <p:nvSpPr>
          <p:cNvPr id="10" name="Rectangle 30"/>
          <p:cNvSpPr>
            <a:spLocks noChangeArrowheads="1"/>
          </p:cNvSpPr>
          <p:nvPr/>
        </p:nvSpPr>
        <p:spPr bwMode="auto">
          <a:xfrm>
            <a:off x="3722688" y="1224548"/>
            <a:ext cx="24484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r>
              <a:rPr lang="pl-PL" altLang="pl-PL" sz="1600" dirty="0">
                <a:latin typeface="+mn-lt"/>
              </a:rPr>
              <a:t>Warunek na maksimum: </a:t>
            </a:r>
          </a:p>
        </p:txBody>
      </p:sp>
      <p:graphicFrame>
        <p:nvGraphicFramePr>
          <p:cNvPr id="11" name="Object 31"/>
          <p:cNvGraphicFramePr>
            <a:graphicFrameLocks noChangeAspect="1"/>
          </p:cNvGraphicFramePr>
          <p:nvPr>
            <p:extLst/>
          </p:nvPr>
        </p:nvGraphicFramePr>
        <p:xfrm>
          <a:off x="3794125" y="2305050"/>
          <a:ext cx="3627438" cy="306388"/>
        </p:xfrm>
        <a:graphic>
          <a:graphicData uri="http://schemas.openxmlformats.org/presentationml/2006/ole">
            <mc:AlternateContent xmlns:mc="http://schemas.openxmlformats.org/markup-compatibility/2006">
              <mc:Choice xmlns:v="urn:schemas-microsoft-com:vml" Requires="v">
                <p:oleObj spid="_x0000_s2051" name="Równanie" r:id="rId7" imgW="2374900" imgH="203200" progId="Equation.3">
                  <p:embed/>
                </p:oleObj>
              </mc:Choice>
              <mc:Fallback>
                <p:oleObj name="Równanie" r:id="rId7" imgW="2374900" imgH="203200" progId="Equation.3">
                  <p:embed/>
                  <p:pic>
                    <p:nvPicPr>
                      <p:cNvPr id="11" name="Object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4125" y="2305050"/>
                        <a:ext cx="3627438" cy="306388"/>
                      </a:xfrm>
                      <a:prstGeom prst="rect">
                        <a:avLst/>
                      </a:prstGeom>
                      <a:solidFill>
                        <a:schemeClr val="accent6">
                          <a:lumMod val="20000"/>
                          <a:lumOff val="80000"/>
                        </a:schemeClr>
                      </a:solidFill>
                      <a:ln>
                        <a:noFill/>
                      </a:ln>
                      <a:extLst/>
                    </p:spPr>
                  </p:pic>
                </p:oleObj>
              </mc:Fallback>
            </mc:AlternateContent>
          </a:graphicData>
        </a:graphic>
      </p:graphicFrame>
      <p:graphicFrame>
        <p:nvGraphicFramePr>
          <p:cNvPr id="12" name="Object 33"/>
          <p:cNvGraphicFramePr>
            <a:graphicFrameLocks noChangeAspect="1"/>
          </p:cNvGraphicFramePr>
          <p:nvPr>
            <p:extLst/>
          </p:nvPr>
        </p:nvGraphicFramePr>
        <p:xfrm>
          <a:off x="7488238" y="1770063"/>
          <a:ext cx="1181100" cy="327025"/>
        </p:xfrm>
        <a:graphic>
          <a:graphicData uri="http://schemas.openxmlformats.org/presentationml/2006/ole">
            <mc:AlternateContent xmlns:mc="http://schemas.openxmlformats.org/markup-compatibility/2006">
              <mc:Choice xmlns:v="urn:schemas-microsoft-com:vml" Requires="v">
                <p:oleObj spid="_x0000_s2052" name="Równanie" r:id="rId9" imgW="787320" imgH="215640" progId="Equation.3">
                  <p:embed/>
                </p:oleObj>
              </mc:Choice>
              <mc:Fallback>
                <p:oleObj name="Równanie" r:id="rId9" imgW="787320" imgH="215640" progId="Equation.3">
                  <p:embed/>
                  <p:pic>
                    <p:nvPicPr>
                      <p:cNvPr id="12" name="Object 33"/>
                      <p:cNvPicPr>
                        <a:picLocks noChangeAspect="1" noChangeArrowheads="1"/>
                      </p:cNvPicPr>
                      <p:nvPr/>
                    </p:nvPicPr>
                    <p:blipFill>
                      <a:blip r:embed="rId10"/>
                      <a:srcRect/>
                      <a:stretch>
                        <a:fillRect/>
                      </a:stretch>
                    </p:blipFill>
                    <p:spPr bwMode="auto">
                      <a:xfrm>
                        <a:off x="7488238" y="1770063"/>
                        <a:ext cx="11811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35"/>
          <p:cNvSpPr>
            <a:spLocks noChangeArrowheads="1"/>
          </p:cNvSpPr>
          <p:nvPr/>
        </p:nvSpPr>
        <p:spPr bwMode="auto">
          <a:xfrm>
            <a:off x="3740150" y="2876550"/>
            <a:ext cx="27384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r>
              <a:rPr lang="pl-PL" altLang="pl-PL" sz="1600" dirty="0">
                <a:latin typeface="+mn-lt"/>
              </a:rPr>
              <a:t>Minimum natężenia światła </a:t>
            </a:r>
          </a:p>
        </p:txBody>
      </p:sp>
      <p:graphicFrame>
        <p:nvGraphicFramePr>
          <p:cNvPr id="14" name="Object 36"/>
          <p:cNvGraphicFramePr>
            <a:graphicFrameLocks noChangeAspect="1"/>
          </p:cNvGraphicFramePr>
          <p:nvPr>
            <p:extLst/>
          </p:nvPr>
        </p:nvGraphicFramePr>
        <p:xfrm>
          <a:off x="4497388" y="3287713"/>
          <a:ext cx="3127375" cy="650875"/>
        </p:xfrm>
        <a:graphic>
          <a:graphicData uri="http://schemas.openxmlformats.org/presentationml/2006/ole">
            <mc:AlternateContent xmlns:mc="http://schemas.openxmlformats.org/markup-compatibility/2006">
              <mc:Choice xmlns:v="urn:schemas-microsoft-com:vml" Requires="v">
                <p:oleObj spid="_x0000_s2053" name="Równanie" r:id="rId11" imgW="2057400" imgH="431640" progId="Equation.3">
                  <p:embed/>
                </p:oleObj>
              </mc:Choice>
              <mc:Fallback>
                <p:oleObj name="Równanie" r:id="rId11" imgW="2057400" imgH="431640" progId="Equation.3">
                  <p:embed/>
                  <p:pic>
                    <p:nvPicPr>
                      <p:cNvPr id="14" name="Object 36"/>
                      <p:cNvPicPr>
                        <a:picLocks noChangeAspect="1" noChangeArrowheads="1"/>
                      </p:cNvPicPr>
                      <p:nvPr/>
                    </p:nvPicPr>
                    <p:blipFill>
                      <a:blip r:embed="rId12"/>
                      <a:srcRect/>
                      <a:stretch>
                        <a:fillRect/>
                      </a:stretch>
                    </p:blipFill>
                    <p:spPr bwMode="auto">
                      <a:xfrm>
                        <a:off x="4497388" y="3287713"/>
                        <a:ext cx="3127375" cy="650875"/>
                      </a:xfrm>
                      <a:prstGeom prst="rect">
                        <a:avLst/>
                      </a:prstGeom>
                      <a:solidFill>
                        <a:schemeClr val="accent6">
                          <a:lumMod val="20000"/>
                          <a:lumOff val="80000"/>
                        </a:schemeClr>
                      </a:solidFill>
                      <a:ln>
                        <a:noFill/>
                      </a:ln>
                      <a:extLst/>
                    </p:spPr>
                  </p:pic>
                </p:oleObj>
              </mc:Fallback>
            </mc:AlternateContent>
          </a:graphicData>
        </a:graphic>
      </p:graphicFrame>
      <p:graphicFrame>
        <p:nvGraphicFramePr>
          <p:cNvPr id="15" name="Object 40"/>
          <p:cNvGraphicFramePr>
            <a:graphicFrameLocks noChangeAspect="1"/>
          </p:cNvGraphicFramePr>
          <p:nvPr>
            <p:extLst/>
          </p:nvPr>
        </p:nvGraphicFramePr>
        <p:xfrm>
          <a:off x="3686175" y="4310063"/>
          <a:ext cx="4203700" cy="590550"/>
        </p:xfrm>
        <a:graphic>
          <a:graphicData uri="http://schemas.openxmlformats.org/presentationml/2006/ole">
            <mc:AlternateContent xmlns:mc="http://schemas.openxmlformats.org/markup-compatibility/2006">
              <mc:Choice xmlns:v="urn:schemas-microsoft-com:vml" Requires="v">
                <p:oleObj spid="_x0000_s2054" name="Równanie" r:id="rId13" imgW="2781300" imgH="393700" progId="Equation.3">
                  <p:embed/>
                </p:oleObj>
              </mc:Choice>
              <mc:Fallback>
                <p:oleObj name="Równanie" r:id="rId13" imgW="2781300" imgH="393700" progId="Equation.3">
                  <p:embed/>
                  <p:pic>
                    <p:nvPicPr>
                      <p:cNvPr id="15"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86175" y="4310063"/>
                        <a:ext cx="4203700" cy="590550"/>
                      </a:xfrm>
                      <a:prstGeom prst="rect">
                        <a:avLst/>
                      </a:prstGeom>
                      <a:solidFill>
                        <a:schemeClr val="accent6">
                          <a:lumMod val="20000"/>
                          <a:lumOff val="80000"/>
                        </a:schemeClr>
                      </a:solidFill>
                      <a:ln>
                        <a:noFill/>
                      </a:ln>
                      <a:extLst/>
                    </p:spPr>
                  </p:pic>
                </p:oleObj>
              </mc:Fallback>
            </mc:AlternateContent>
          </a:graphicData>
        </a:graphic>
      </p:graphicFrame>
      <p:graphicFrame>
        <p:nvGraphicFramePr>
          <p:cNvPr id="16" name="Object 43"/>
          <p:cNvGraphicFramePr>
            <a:graphicFrameLocks noChangeAspect="1"/>
          </p:cNvGraphicFramePr>
          <p:nvPr>
            <p:extLst/>
          </p:nvPr>
        </p:nvGraphicFramePr>
        <p:xfrm>
          <a:off x="4035425" y="5546725"/>
          <a:ext cx="1093788" cy="588963"/>
        </p:xfrm>
        <a:graphic>
          <a:graphicData uri="http://schemas.openxmlformats.org/presentationml/2006/ole">
            <mc:AlternateContent xmlns:mc="http://schemas.openxmlformats.org/markup-compatibility/2006">
              <mc:Choice xmlns:v="urn:schemas-microsoft-com:vml" Requires="v">
                <p:oleObj spid="_x0000_s2055" name="Równanie" r:id="rId15" imgW="723586" imgH="393529" progId="Equation.3">
                  <p:embed/>
                </p:oleObj>
              </mc:Choice>
              <mc:Fallback>
                <p:oleObj name="Równanie" r:id="rId15" imgW="723586" imgH="393529" progId="Equation.3">
                  <p:embed/>
                  <p:pic>
                    <p:nvPicPr>
                      <p:cNvPr id="16" name="Object 4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35425" y="5546725"/>
                        <a:ext cx="1093788" cy="588963"/>
                      </a:xfrm>
                      <a:prstGeom prst="rect">
                        <a:avLst/>
                      </a:prstGeom>
                      <a:solidFill>
                        <a:schemeClr val="accent6">
                          <a:lumMod val="20000"/>
                          <a:lumOff val="80000"/>
                        </a:schemeClr>
                      </a:solidFill>
                      <a:ln>
                        <a:noFill/>
                      </a:ln>
                      <a:extLst/>
                    </p:spPr>
                  </p:pic>
                </p:oleObj>
              </mc:Fallback>
            </mc:AlternateContent>
          </a:graphicData>
        </a:graphic>
      </p:graphicFrame>
      <p:sp>
        <p:nvSpPr>
          <p:cNvPr id="17" name="Rectangle 45"/>
          <p:cNvSpPr>
            <a:spLocks noChangeArrowheads="1"/>
          </p:cNvSpPr>
          <p:nvPr/>
        </p:nvSpPr>
        <p:spPr bwMode="auto">
          <a:xfrm>
            <a:off x="5492750" y="5514072"/>
            <a:ext cx="33997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r>
              <a:rPr lang="pl-PL" altLang="pl-PL" sz="1800" dirty="0">
                <a:latin typeface="+mn-lt"/>
              </a:rPr>
              <a:t>Tak Young wyznaczył długości fal światła widzialnego. </a:t>
            </a:r>
          </a:p>
        </p:txBody>
      </p:sp>
    </p:spTree>
    <p:extLst>
      <p:ext uri="{BB962C8B-B14F-4D97-AF65-F5344CB8AC3E}">
        <p14:creationId xmlns:p14="http://schemas.microsoft.com/office/powerpoint/2010/main" val="161310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Interferencja – fala wypadkowa  </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22</a:t>
            </a:fld>
            <a:endParaRPr lang="en-US"/>
          </a:p>
        </p:txBody>
      </p:sp>
      <p:sp>
        <p:nvSpPr>
          <p:cNvPr id="7" name="TextBox 6"/>
          <p:cNvSpPr txBox="1"/>
          <p:nvPr/>
        </p:nvSpPr>
        <p:spPr>
          <a:xfrm>
            <a:off x="323528" y="1268760"/>
            <a:ext cx="8568952" cy="1231106"/>
          </a:xfrm>
          <a:prstGeom prst="rect">
            <a:avLst/>
          </a:prstGeom>
          <a:noFill/>
        </p:spPr>
        <p:txBody>
          <a:bodyPr wrap="square" rtlCol="0">
            <a:spAutoFit/>
          </a:bodyPr>
          <a:lstStyle/>
          <a:p>
            <a:pPr marL="285750" indent="-285750">
              <a:spcBef>
                <a:spcPts val="600"/>
              </a:spcBef>
              <a:spcAft>
                <a:spcPts val="600"/>
              </a:spcAft>
              <a:buClr>
                <a:srgbClr val="C00000"/>
              </a:buClr>
              <a:buFont typeface="OpenSymbol" panose="05010000000000000000" pitchFamily="2" charset="0"/>
              <a:buChar char="▸"/>
            </a:pPr>
            <a:r>
              <a:rPr lang="pl-PL" dirty="0"/>
              <a:t>Po przejściu</a:t>
            </a:r>
          </a:p>
          <a:p>
            <a:pPr marL="285750" indent="-285750">
              <a:spcBef>
                <a:spcPts val="600"/>
              </a:spcBef>
              <a:spcAft>
                <a:spcPts val="600"/>
              </a:spcAft>
              <a:buClr>
                <a:srgbClr val="C00000"/>
              </a:buClr>
              <a:buFont typeface="OpenSymbol" panose="05010000000000000000" pitchFamily="2" charset="0"/>
              <a:buChar char="▸"/>
            </a:pPr>
            <a:endParaRPr lang="pl-PL" dirty="0"/>
          </a:p>
          <a:p>
            <a:pPr>
              <a:spcBef>
                <a:spcPts val="600"/>
              </a:spcBef>
              <a:spcAft>
                <a:spcPts val="600"/>
              </a:spcAft>
              <a:buClr>
                <a:srgbClr val="C00000"/>
              </a:buClr>
            </a:pPr>
            <a:r>
              <a:rPr lang="pl-PL" dirty="0"/>
              <a:t>	</a:t>
            </a:r>
            <a:endParaRPr lang="pl-PL" b="1" dirty="0"/>
          </a:p>
        </p:txBody>
      </p:sp>
      <p:graphicFrame>
        <p:nvGraphicFramePr>
          <p:cNvPr id="6" name="Object 231"/>
          <p:cNvGraphicFramePr>
            <a:graphicFrameLocks noChangeAspect="1"/>
          </p:cNvGraphicFramePr>
          <p:nvPr>
            <p:extLst/>
          </p:nvPr>
        </p:nvGraphicFramePr>
        <p:xfrm>
          <a:off x="3023196" y="1444528"/>
          <a:ext cx="1879600" cy="341312"/>
        </p:xfrm>
        <a:graphic>
          <a:graphicData uri="http://schemas.openxmlformats.org/presentationml/2006/ole">
            <mc:AlternateContent xmlns:mc="http://schemas.openxmlformats.org/markup-compatibility/2006">
              <mc:Choice xmlns:v="urn:schemas-microsoft-com:vml" Requires="v">
                <p:oleObj spid="_x0000_s3074" name="Równanie" r:id="rId3" imgW="1257300" imgH="228600" progId="Equation.3">
                  <p:embed/>
                </p:oleObj>
              </mc:Choice>
              <mc:Fallback>
                <p:oleObj name="Równanie" r:id="rId3" imgW="1257300" imgH="228600" progId="Equation.3">
                  <p:embed/>
                  <p:pic>
                    <p:nvPicPr>
                      <p:cNvPr id="6" name="Object 2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3196" y="1444528"/>
                        <a:ext cx="1879600" cy="341312"/>
                      </a:xfrm>
                      <a:prstGeom prst="rect">
                        <a:avLst/>
                      </a:prstGeom>
                      <a:noFill/>
                      <a:ln>
                        <a:solidFill>
                          <a:srgbClr val="C00000"/>
                        </a:solidFill>
                      </a:ln>
                      <a:extLst/>
                    </p:spPr>
                  </p:pic>
                </p:oleObj>
              </mc:Fallback>
            </mc:AlternateContent>
          </a:graphicData>
        </a:graphic>
      </p:graphicFrame>
      <p:graphicFrame>
        <p:nvGraphicFramePr>
          <p:cNvPr id="8" name="Object 235"/>
          <p:cNvGraphicFramePr>
            <a:graphicFrameLocks noChangeAspect="1"/>
          </p:cNvGraphicFramePr>
          <p:nvPr>
            <p:extLst/>
          </p:nvPr>
        </p:nvGraphicFramePr>
        <p:xfrm>
          <a:off x="6815163" y="2535244"/>
          <a:ext cx="1838325" cy="341313"/>
        </p:xfrm>
        <a:graphic>
          <a:graphicData uri="http://schemas.openxmlformats.org/presentationml/2006/ole">
            <mc:AlternateContent xmlns:mc="http://schemas.openxmlformats.org/markup-compatibility/2006">
              <mc:Choice xmlns:v="urn:schemas-microsoft-com:vml" Requires="v">
                <p:oleObj spid="_x0000_s3075" name="Równanie" r:id="rId5" imgW="1231366" imgH="228501" progId="Equation.3">
                  <p:embed/>
                </p:oleObj>
              </mc:Choice>
              <mc:Fallback>
                <p:oleObj name="Równanie" r:id="rId5" imgW="1231366" imgH="228501" progId="Equation.3">
                  <p:embed/>
                  <p:pic>
                    <p:nvPicPr>
                      <p:cNvPr id="8" name="Object 2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5163" y="2535244"/>
                        <a:ext cx="1838325" cy="341313"/>
                      </a:xfrm>
                      <a:prstGeom prst="rect">
                        <a:avLst/>
                      </a:prstGeom>
                      <a:solidFill>
                        <a:schemeClr val="accent6">
                          <a:lumMod val="20000"/>
                          <a:lumOff val="80000"/>
                        </a:schemeClr>
                      </a:solidFill>
                      <a:ln>
                        <a:noFill/>
                      </a:ln>
                      <a:extLst/>
                    </p:spPr>
                  </p:pic>
                </p:oleObj>
              </mc:Fallback>
            </mc:AlternateContent>
          </a:graphicData>
        </a:graphic>
      </p:graphicFrame>
      <p:graphicFrame>
        <p:nvGraphicFramePr>
          <p:cNvPr id="9" name="Object 237"/>
          <p:cNvGraphicFramePr>
            <a:graphicFrameLocks noChangeAspect="1"/>
          </p:cNvGraphicFramePr>
          <p:nvPr>
            <p:extLst/>
          </p:nvPr>
        </p:nvGraphicFramePr>
        <p:xfrm>
          <a:off x="614856" y="5534694"/>
          <a:ext cx="1141413" cy="328612"/>
        </p:xfrm>
        <a:graphic>
          <a:graphicData uri="http://schemas.openxmlformats.org/presentationml/2006/ole">
            <mc:AlternateContent xmlns:mc="http://schemas.openxmlformats.org/markup-compatibility/2006">
              <mc:Choice xmlns:v="urn:schemas-microsoft-com:vml" Requires="v">
                <p:oleObj spid="_x0000_s3076" name="Równanie" r:id="rId7" imgW="761669" imgH="215806" progId="Equation.3">
                  <p:embed/>
                </p:oleObj>
              </mc:Choice>
              <mc:Fallback>
                <p:oleObj name="Równanie" r:id="rId7" imgW="761669" imgH="215806" progId="Equation.3">
                  <p:embed/>
                  <p:pic>
                    <p:nvPicPr>
                      <p:cNvPr id="9" name="Object 2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856" y="5534694"/>
                        <a:ext cx="1141413" cy="328612"/>
                      </a:xfrm>
                      <a:prstGeom prst="rect">
                        <a:avLst/>
                      </a:prstGeom>
                      <a:solidFill>
                        <a:schemeClr val="accent6">
                          <a:lumMod val="20000"/>
                          <a:lumOff val="80000"/>
                        </a:schemeClr>
                      </a:solidFill>
                      <a:ln>
                        <a:noFill/>
                      </a:ln>
                      <a:extLst/>
                    </p:spPr>
                  </p:pic>
                </p:oleObj>
              </mc:Fallback>
            </mc:AlternateContent>
          </a:graphicData>
        </a:graphic>
      </p:graphicFrame>
      <p:graphicFrame>
        <p:nvGraphicFramePr>
          <p:cNvPr id="10" name="Object 239"/>
          <p:cNvGraphicFramePr>
            <a:graphicFrameLocks noChangeAspect="1"/>
          </p:cNvGraphicFramePr>
          <p:nvPr>
            <p:extLst/>
          </p:nvPr>
        </p:nvGraphicFramePr>
        <p:xfrm>
          <a:off x="2489201" y="5031122"/>
          <a:ext cx="5081587" cy="650875"/>
        </p:xfrm>
        <a:graphic>
          <a:graphicData uri="http://schemas.openxmlformats.org/presentationml/2006/ole">
            <mc:AlternateContent xmlns:mc="http://schemas.openxmlformats.org/markup-compatibility/2006">
              <mc:Choice xmlns:v="urn:schemas-microsoft-com:vml" Requires="v">
                <p:oleObj spid="_x0000_s3077" name="Równanie" r:id="rId9" imgW="3340100" imgH="431800" progId="Equation.3">
                  <p:embed/>
                </p:oleObj>
              </mc:Choice>
              <mc:Fallback>
                <p:oleObj name="Równanie" r:id="rId9" imgW="3340100" imgH="431800" progId="Equation.3">
                  <p:embed/>
                  <p:pic>
                    <p:nvPicPr>
                      <p:cNvPr id="10" name="Object 2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9201" y="5031122"/>
                        <a:ext cx="5081587" cy="650875"/>
                      </a:xfrm>
                      <a:prstGeom prst="rect">
                        <a:avLst/>
                      </a:prstGeom>
                      <a:noFill/>
                      <a:ln>
                        <a:solidFill>
                          <a:srgbClr val="C00000"/>
                        </a:solidFill>
                      </a:ln>
                      <a:extLst/>
                    </p:spPr>
                  </p:pic>
                </p:oleObj>
              </mc:Fallback>
            </mc:AlternateContent>
          </a:graphicData>
        </a:graphic>
      </p:graphicFrame>
      <p:pic>
        <p:nvPicPr>
          <p:cNvPr id="11" name="Picture 241" descr="young1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9457" y="1339056"/>
            <a:ext cx="2787650"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242"/>
          <p:cNvGraphicFramePr>
            <a:graphicFrameLocks noChangeAspect="1"/>
          </p:cNvGraphicFramePr>
          <p:nvPr>
            <p:extLst/>
          </p:nvPr>
        </p:nvGraphicFramePr>
        <p:xfrm>
          <a:off x="5220072" y="1460754"/>
          <a:ext cx="1917700" cy="341312"/>
        </p:xfrm>
        <a:graphic>
          <a:graphicData uri="http://schemas.openxmlformats.org/presentationml/2006/ole">
            <mc:AlternateContent xmlns:mc="http://schemas.openxmlformats.org/markup-compatibility/2006">
              <mc:Choice xmlns:v="urn:schemas-microsoft-com:vml" Requires="v">
                <p:oleObj spid="_x0000_s3078" name="Równanie" r:id="rId12" imgW="1282700" imgH="228600" progId="Equation.3">
                  <p:embed/>
                </p:oleObj>
              </mc:Choice>
              <mc:Fallback>
                <p:oleObj name="Równanie" r:id="rId12" imgW="1282700" imgH="228600" progId="Equation.3">
                  <p:embed/>
                  <p:pic>
                    <p:nvPicPr>
                      <p:cNvPr id="12" name="Object 2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20072" y="1460754"/>
                        <a:ext cx="1917700" cy="341312"/>
                      </a:xfrm>
                      <a:prstGeom prst="rect">
                        <a:avLst/>
                      </a:prstGeom>
                      <a:noFill/>
                      <a:ln>
                        <a:solidFill>
                          <a:srgbClr val="C00000"/>
                        </a:solidFill>
                      </a:ln>
                      <a:extLst/>
                    </p:spPr>
                  </p:pic>
                </p:oleObj>
              </mc:Fallback>
            </mc:AlternateContent>
          </a:graphicData>
        </a:graphic>
      </p:graphicFrame>
      <p:graphicFrame>
        <p:nvGraphicFramePr>
          <p:cNvPr id="13" name="Object 243"/>
          <p:cNvGraphicFramePr>
            <a:graphicFrameLocks noChangeAspect="1"/>
          </p:cNvGraphicFramePr>
          <p:nvPr>
            <p:extLst/>
          </p:nvPr>
        </p:nvGraphicFramePr>
        <p:xfrm>
          <a:off x="4838174" y="2527615"/>
          <a:ext cx="1443038" cy="341312"/>
        </p:xfrm>
        <a:graphic>
          <a:graphicData uri="http://schemas.openxmlformats.org/presentationml/2006/ole">
            <mc:AlternateContent xmlns:mc="http://schemas.openxmlformats.org/markup-compatibility/2006">
              <mc:Choice xmlns:v="urn:schemas-microsoft-com:vml" Requires="v">
                <p:oleObj spid="_x0000_s3079" name="Równanie" r:id="rId14" imgW="965200" imgH="228600" progId="Equation.3">
                  <p:embed/>
                </p:oleObj>
              </mc:Choice>
              <mc:Fallback>
                <p:oleObj name="Równanie" r:id="rId14" imgW="965200" imgH="228600" progId="Equation.3">
                  <p:embed/>
                  <p:pic>
                    <p:nvPicPr>
                      <p:cNvPr id="13" name="Object 24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38174" y="2527615"/>
                        <a:ext cx="1443038" cy="341312"/>
                      </a:xfrm>
                      <a:prstGeom prst="rect">
                        <a:avLst/>
                      </a:prstGeom>
                      <a:solidFill>
                        <a:schemeClr val="accent6">
                          <a:lumMod val="20000"/>
                          <a:lumOff val="80000"/>
                        </a:schemeClr>
                      </a:solidFill>
                      <a:ln>
                        <a:noFill/>
                      </a:ln>
                      <a:extLst/>
                    </p:spPr>
                  </p:pic>
                </p:oleObj>
              </mc:Fallback>
            </mc:AlternateContent>
          </a:graphicData>
        </a:graphic>
      </p:graphicFrame>
      <p:sp>
        <p:nvSpPr>
          <p:cNvPr id="14" name="Text Box 244"/>
          <p:cNvSpPr txBox="1">
            <a:spLocks noChangeArrowheads="1"/>
          </p:cNvSpPr>
          <p:nvPr/>
        </p:nvSpPr>
        <p:spPr bwMode="auto">
          <a:xfrm>
            <a:off x="2977160" y="2510228"/>
            <a:ext cx="1479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r>
              <a:rPr lang="pl-PL" altLang="pl-PL" sz="1800" dirty="0">
                <a:latin typeface="+mn-lt"/>
              </a:rPr>
              <a:t>W punkcie </a:t>
            </a:r>
            <a:r>
              <a:rPr lang="pl-PL" altLang="pl-PL" sz="1800" i="1" dirty="0">
                <a:latin typeface="+mn-lt"/>
              </a:rPr>
              <a:t>P</a:t>
            </a:r>
            <a:endParaRPr lang="pl-PL" altLang="pl-PL" sz="1800" dirty="0">
              <a:latin typeface="+mn-lt"/>
            </a:endParaRPr>
          </a:p>
        </p:txBody>
      </p:sp>
      <p:graphicFrame>
        <p:nvGraphicFramePr>
          <p:cNvPr id="15" name="Object 245"/>
          <p:cNvGraphicFramePr>
            <a:graphicFrameLocks noChangeAspect="1"/>
          </p:cNvGraphicFramePr>
          <p:nvPr>
            <p:extLst/>
          </p:nvPr>
        </p:nvGraphicFramePr>
        <p:xfrm>
          <a:off x="4125764" y="1994309"/>
          <a:ext cx="1881187" cy="325438"/>
        </p:xfrm>
        <a:graphic>
          <a:graphicData uri="http://schemas.openxmlformats.org/presentationml/2006/ole">
            <mc:AlternateContent xmlns:mc="http://schemas.openxmlformats.org/markup-compatibility/2006">
              <mc:Choice xmlns:v="urn:schemas-microsoft-com:vml" Requires="v">
                <p:oleObj spid="_x0000_s3080" name="Równanie" r:id="rId16" imgW="1231366" imgH="215806" progId="Equation.3">
                  <p:embed/>
                </p:oleObj>
              </mc:Choice>
              <mc:Fallback>
                <p:oleObj name="Równanie" r:id="rId16" imgW="1231366" imgH="215806" progId="Equation.3">
                  <p:embed/>
                  <p:pic>
                    <p:nvPicPr>
                      <p:cNvPr id="15" name="Object 24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25764" y="1994309"/>
                        <a:ext cx="1881187" cy="325438"/>
                      </a:xfrm>
                      <a:prstGeom prst="rect">
                        <a:avLst/>
                      </a:prstGeom>
                      <a:solidFill>
                        <a:schemeClr val="accent6">
                          <a:lumMod val="20000"/>
                          <a:lumOff val="80000"/>
                        </a:schemeClr>
                      </a:solidFill>
                      <a:ln>
                        <a:noFill/>
                      </a:ln>
                      <a:extLst/>
                    </p:spPr>
                  </p:pic>
                </p:oleObj>
              </mc:Fallback>
            </mc:AlternateContent>
          </a:graphicData>
        </a:graphic>
      </p:graphicFrame>
      <mc:AlternateContent xmlns:mc="http://schemas.openxmlformats.org/markup-compatibility/2006" xmlns:a14="http://schemas.microsoft.com/office/drawing/2010/main">
        <mc:Choice Requires="a14">
          <p:sp>
            <p:nvSpPr>
              <p:cNvPr id="16" name="Text Box 246"/>
              <p:cNvSpPr txBox="1">
                <a:spLocks noChangeArrowheads="1"/>
              </p:cNvSpPr>
              <p:nvPr/>
            </p:nvSpPr>
            <p:spPr bwMode="auto">
              <a:xfrm>
                <a:off x="3136155" y="3137868"/>
                <a:ext cx="4673074"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14:m>
                  <m:oMath xmlns:m="http://schemas.openxmlformats.org/officeDocument/2006/math">
                    <m:r>
                      <a:rPr lang="pl-PL" altLang="pl-PL" sz="1800" b="1" i="1" smtClean="0">
                        <a:solidFill>
                          <a:srgbClr val="C00000"/>
                        </a:solidFill>
                        <a:latin typeface="Cambria Math" panose="02040503050406030204" pitchFamily="18" charset="0"/>
                        <a:ea typeface="Cambria Math" panose="02040503050406030204" pitchFamily="18" charset="0"/>
                      </a:rPr>
                      <m:t>𝝋</m:t>
                    </m:r>
                  </m:oMath>
                </a14:m>
                <a:r>
                  <a:rPr lang="pl-PL" altLang="pl-PL" sz="1800" dirty="0">
                    <a:latin typeface="+mn-lt"/>
                  </a:rPr>
                  <a:t> to różnica </a:t>
                </a:r>
                <a:r>
                  <a:rPr lang="pl-PL" altLang="pl-PL" sz="1800" dirty="0">
                    <a:solidFill>
                      <a:srgbClr val="C00000"/>
                    </a:solidFill>
                    <a:latin typeface="+mn-lt"/>
                  </a:rPr>
                  <a:t>faz</a:t>
                </a:r>
                <a:r>
                  <a:rPr lang="pl-PL" altLang="pl-PL" sz="1800" dirty="0">
                    <a:latin typeface="+mn-lt"/>
                  </a:rPr>
                  <a:t> jaka powstaje na drodze </a:t>
                </a:r>
                <a14:m>
                  <m:oMath xmlns:m="http://schemas.openxmlformats.org/officeDocument/2006/math">
                    <m:r>
                      <a:rPr lang="pl-PL" altLang="pl-PL" sz="1800" b="1" i="1" smtClean="0">
                        <a:solidFill>
                          <a:srgbClr val="C00000"/>
                        </a:solidFill>
                        <a:latin typeface="Cambria Math" panose="02040503050406030204" pitchFamily="18" charset="0"/>
                        <a:ea typeface="Cambria Math" panose="02040503050406030204" pitchFamily="18" charset="0"/>
                      </a:rPr>
                      <m:t>∆</m:t>
                    </m:r>
                    <m:r>
                      <a:rPr lang="pl-PL" altLang="pl-PL" sz="1800" b="1" i="1" smtClean="0">
                        <a:solidFill>
                          <a:srgbClr val="C00000"/>
                        </a:solidFill>
                        <a:latin typeface="Cambria Math" panose="02040503050406030204" pitchFamily="18" charset="0"/>
                        <a:ea typeface="Cambria Math" panose="02040503050406030204" pitchFamily="18" charset="0"/>
                      </a:rPr>
                      <m:t>𝒓</m:t>
                    </m:r>
                  </m:oMath>
                </a14:m>
                <a:endParaRPr lang="pl-PL" altLang="pl-PL" sz="1800" b="1" i="1" dirty="0">
                  <a:latin typeface="+mn-lt"/>
                </a:endParaRPr>
              </a:p>
            </p:txBody>
          </p:sp>
        </mc:Choice>
        <mc:Fallback xmlns="">
          <p:sp>
            <p:nvSpPr>
              <p:cNvPr id="16" name="Text Box 246"/>
              <p:cNvSpPr txBox="1">
                <a:spLocks noRot="1" noChangeAspect="1" noMove="1" noResize="1" noEditPoints="1" noAdjustHandles="1" noChangeArrowheads="1" noChangeShapeType="1" noTextEdit="1"/>
              </p:cNvSpPr>
              <p:nvPr/>
            </p:nvSpPr>
            <p:spPr bwMode="auto">
              <a:xfrm>
                <a:off x="3136155" y="3137868"/>
                <a:ext cx="4673074" cy="369332"/>
              </a:xfrm>
              <a:prstGeom prst="rect">
                <a:avLst/>
              </a:prstGeom>
              <a:blipFill>
                <a:blip r:embed="rId18"/>
                <a:stretch>
                  <a:fillRect t="-10000" b="-2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7" name="Rectangle 247"/>
          <p:cNvSpPr>
            <a:spLocks noChangeArrowheads="1"/>
          </p:cNvSpPr>
          <p:nvPr/>
        </p:nvSpPr>
        <p:spPr bwMode="auto">
          <a:xfrm>
            <a:off x="301948" y="4416317"/>
            <a:ext cx="87345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r>
              <a:rPr lang="pl-PL" altLang="pl-PL" sz="1800" dirty="0">
                <a:latin typeface="+mn-lt"/>
              </a:rPr>
              <a:t>Warunkiem stabilności obrazu jest </a:t>
            </a:r>
            <a:r>
              <a:rPr lang="pl-PL" altLang="pl-PL" sz="1800" b="1" dirty="0">
                <a:solidFill>
                  <a:srgbClr val="C00000"/>
                </a:solidFill>
                <a:latin typeface="+mn-lt"/>
              </a:rPr>
              <a:t>stałość w czasie różnicy faz fal </a:t>
            </a:r>
            <a:r>
              <a:rPr lang="pl-PL" altLang="pl-PL" sz="1800" dirty="0">
                <a:latin typeface="+mn-lt"/>
              </a:rPr>
              <a:t>wychodzących ze źródeł </a:t>
            </a:r>
            <a:r>
              <a:rPr lang="pl-PL" altLang="pl-PL" sz="1800" i="1" dirty="0">
                <a:latin typeface="+mn-lt"/>
              </a:rPr>
              <a:t>S</a:t>
            </a:r>
            <a:r>
              <a:rPr lang="pl-PL" altLang="pl-PL" sz="1800" baseline="-25000" dirty="0">
                <a:latin typeface="+mn-lt"/>
              </a:rPr>
              <a:t>1</a:t>
            </a:r>
            <a:r>
              <a:rPr lang="pl-PL" altLang="pl-PL" sz="1800" dirty="0">
                <a:latin typeface="+mn-lt"/>
              </a:rPr>
              <a:t> i </a:t>
            </a:r>
            <a:r>
              <a:rPr lang="pl-PL" altLang="pl-PL" sz="1800" i="1" dirty="0">
                <a:latin typeface="+mn-lt"/>
              </a:rPr>
              <a:t>S</a:t>
            </a:r>
            <a:r>
              <a:rPr lang="pl-PL" altLang="pl-PL" sz="1800" baseline="-25000" dirty="0">
                <a:latin typeface="+mn-lt"/>
              </a:rPr>
              <a:t>2</a:t>
            </a:r>
            <a:r>
              <a:rPr lang="pl-PL" altLang="pl-PL" sz="1800" dirty="0">
                <a:latin typeface="+mn-lt"/>
              </a:rPr>
              <a:t>. Mówimy, że te źródła są </a:t>
            </a:r>
            <a:r>
              <a:rPr lang="pl-PL" altLang="pl-PL" sz="1800" b="1" dirty="0">
                <a:solidFill>
                  <a:srgbClr val="C00000"/>
                </a:solidFill>
                <a:latin typeface="+mn-lt"/>
              </a:rPr>
              <a:t>koherentne czyli spójne</a:t>
            </a:r>
            <a:r>
              <a:rPr lang="pl-PL" altLang="pl-PL" sz="1800" dirty="0">
                <a:latin typeface="+mn-lt"/>
              </a:rPr>
              <a:t>. </a:t>
            </a:r>
          </a:p>
        </p:txBody>
      </p:sp>
      <p:graphicFrame>
        <p:nvGraphicFramePr>
          <p:cNvPr id="18" name="Object 248"/>
          <p:cNvGraphicFramePr>
            <a:graphicFrameLocks noChangeAspect="1"/>
          </p:cNvGraphicFramePr>
          <p:nvPr>
            <p:extLst/>
          </p:nvPr>
        </p:nvGraphicFramePr>
        <p:xfrm>
          <a:off x="2823220" y="3662141"/>
          <a:ext cx="2605088" cy="590550"/>
        </p:xfrm>
        <a:graphic>
          <a:graphicData uri="http://schemas.openxmlformats.org/presentationml/2006/ole">
            <mc:AlternateContent xmlns:mc="http://schemas.openxmlformats.org/markup-compatibility/2006">
              <mc:Choice xmlns:v="urn:schemas-microsoft-com:vml" Requires="v">
                <p:oleObj spid="_x0000_s3081" name="Równanie" r:id="rId19" imgW="1726451" imgH="393529" progId="Equation.3">
                  <p:embed/>
                </p:oleObj>
              </mc:Choice>
              <mc:Fallback>
                <p:oleObj name="Równanie" r:id="rId19" imgW="1726451" imgH="393529" progId="Equation.3">
                  <p:embed/>
                  <p:pic>
                    <p:nvPicPr>
                      <p:cNvPr id="18" name="Object 24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23220" y="3662141"/>
                        <a:ext cx="2605088" cy="590550"/>
                      </a:xfrm>
                      <a:prstGeom prst="rect">
                        <a:avLst/>
                      </a:prstGeom>
                      <a:noFill/>
                      <a:ln>
                        <a:solidFill>
                          <a:srgbClr val="C00000"/>
                        </a:solidFill>
                      </a:ln>
                      <a:extLst/>
                    </p:spPr>
                  </p:pic>
                </p:oleObj>
              </mc:Fallback>
            </mc:AlternateContent>
          </a:graphicData>
        </a:graphic>
      </p:graphicFrame>
      <p:graphicFrame>
        <p:nvGraphicFramePr>
          <p:cNvPr id="19" name="Object 250"/>
          <p:cNvGraphicFramePr>
            <a:graphicFrameLocks noChangeAspect="1"/>
          </p:cNvGraphicFramePr>
          <p:nvPr>
            <p:extLst/>
          </p:nvPr>
        </p:nvGraphicFramePr>
        <p:xfrm>
          <a:off x="6318250" y="3662141"/>
          <a:ext cx="1252538" cy="590550"/>
        </p:xfrm>
        <a:graphic>
          <a:graphicData uri="http://schemas.openxmlformats.org/presentationml/2006/ole">
            <mc:AlternateContent xmlns:mc="http://schemas.openxmlformats.org/markup-compatibility/2006">
              <mc:Choice xmlns:v="urn:schemas-microsoft-com:vml" Requires="v">
                <p:oleObj spid="_x0000_s3082" name="Równanie" r:id="rId21" imgW="825500" imgH="393700" progId="Equation.3">
                  <p:embed/>
                </p:oleObj>
              </mc:Choice>
              <mc:Fallback>
                <p:oleObj name="Równanie" r:id="rId21" imgW="825500" imgH="393700" progId="Equation.3">
                  <p:embed/>
                  <p:pic>
                    <p:nvPicPr>
                      <p:cNvPr id="19" name="Object 25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318250" y="3662141"/>
                        <a:ext cx="1252538" cy="590550"/>
                      </a:xfrm>
                      <a:prstGeom prst="rect">
                        <a:avLst/>
                      </a:prstGeom>
                      <a:solidFill>
                        <a:schemeClr val="accent6">
                          <a:lumMod val="20000"/>
                          <a:lumOff val="80000"/>
                        </a:schemeClr>
                      </a:solidFill>
                      <a:ln>
                        <a:noFill/>
                      </a:ln>
                      <a:extLst/>
                    </p:spPr>
                  </p:pic>
                </p:oleObj>
              </mc:Fallback>
            </mc:AlternateContent>
          </a:graphicData>
        </a:graphic>
      </p:graphicFrame>
      <p:graphicFrame>
        <p:nvGraphicFramePr>
          <p:cNvPr id="20" name="Object 252"/>
          <p:cNvGraphicFramePr>
            <a:graphicFrameLocks noChangeAspect="1"/>
          </p:cNvGraphicFramePr>
          <p:nvPr>
            <p:extLst/>
          </p:nvPr>
        </p:nvGraphicFramePr>
        <p:xfrm>
          <a:off x="1918494" y="5890071"/>
          <a:ext cx="1752600" cy="341313"/>
        </p:xfrm>
        <a:graphic>
          <a:graphicData uri="http://schemas.openxmlformats.org/presentationml/2006/ole">
            <mc:AlternateContent xmlns:mc="http://schemas.openxmlformats.org/markup-compatibility/2006">
              <mc:Choice xmlns:v="urn:schemas-microsoft-com:vml" Requires="v">
                <p:oleObj spid="_x0000_s3083" name="Równanie" r:id="rId23" imgW="1168400" imgH="228600" progId="Equation.3">
                  <p:embed/>
                </p:oleObj>
              </mc:Choice>
              <mc:Fallback>
                <p:oleObj name="Równanie" r:id="rId23" imgW="1168400" imgH="228600" progId="Equation.3">
                  <p:embed/>
                  <p:pic>
                    <p:nvPicPr>
                      <p:cNvPr id="20" name="Object 25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18494" y="5890071"/>
                        <a:ext cx="1752600" cy="341313"/>
                      </a:xfrm>
                      <a:prstGeom prst="rect">
                        <a:avLst/>
                      </a:prstGeom>
                      <a:solidFill>
                        <a:schemeClr val="accent6">
                          <a:lumMod val="20000"/>
                          <a:lumOff val="80000"/>
                        </a:schemeClr>
                      </a:solidFill>
                      <a:ln>
                        <a:noFill/>
                      </a:ln>
                      <a:extLst/>
                    </p:spPr>
                  </p:pic>
                </p:oleObj>
              </mc:Fallback>
            </mc:AlternateContent>
          </a:graphicData>
        </a:graphic>
      </p:graphicFrame>
      <p:sp>
        <p:nvSpPr>
          <p:cNvPr id="21" name="Text Box 254"/>
          <p:cNvSpPr txBox="1">
            <a:spLocks noChangeArrowheads="1"/>
          </p:cNvSpPr>
          <p:nvPr/>
        </p:nvSpPr>
        <p:spPr bwMode="auto">
          <a:xfrm>
            <a:off x="4089003" y="5928519"/>
            <a:ext cx="7360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r>
              <a:rPr lang="pl-PL" altLang="pl-PL" sz="1800" dirty="0">
                <a:latin typeface="+mn-lt"/>
              </a:rPr>
              <a:t>gdzie</a:t>
            </a:r>
          </a:p>
        </p:txBody>
      </p:sp>
      <p:graphicFrame>
        <p:nvGraphicFramePr>
          <p:cNvPr id="22" name="Object 255"/>
          <p:cNvGraphicFramePr>
            <a:graphicFrameLocks noChangeAspect="1"/>
          </p:cNvGraphicFramePr>
          <p:nvPr>
            <p:extLst/>
          </p:nvPr>
        </p:nvGraphicFramePr>
        <p:xfrm>
          <a:off x="5066307" y="5699125"/>
          <a:ext cx="630238" cy="592138"/>
        </p:xfrm>
        <a:graphic>
          <a:graphicData uri="http://schemas.openxmlformats.org/presentationml/2006/ole">
            <mc:AlternateContent xmlns:mc="http://schemas.openxmlformats.org/markup-compatibility/2006">
              <mc:Choice xmlns:v="urn:schemas-microsoft-com:vml" Requires="v">
                <p:oleObj spid="_x0000_s3084" name="Równanie" r:id="rId25" imgW="418918" imgH="393529" progId="Equation.3">
                  <p:embed/>
                </p:oleObj>
              </mc:Choice>
              <mc:Fallback>
                <p:oleObj name="Równanie" r:id="rId25" imgW="418918" imgH="393529" progId="Equation.3">
                  <p:embed/>
                  <p:pic>
                    <p:nvPicPr>
                      <p:cNvPr id="22" name="Object 25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66307" y="5699125"/>
                        <a:ext cx="630238" cy="592138"/>
                      </a:xfrm>
                      <a:prstGeom prst="rect">
                        <a:avLst/>
                      </a:prstGeom>
                      <a:solidFill>
                        <a:schemeClr val="accent6">
                          <a:lumMod val="20000"/>
                          <a:lumOff val="80000"/>
                        </a:schemeClr>
                      </a:solidFill>
                      <a:ln>
                        <a:noFill/>
                      </a:ln>
                      <a:effectLst/>
                      <a:extLst/>
                    </p:spPr>
                  </p:pic>
                </p:oleObj>
              </mc:Fallback>
            </mc:AlternateContent>
          </a:graphicData>
        </a:graphic>
      </p:graphicFrame>
      <p:graphicFrame>
        <p:nvGraphicFramePr>
          <p:cNvPr id="23" name="Object 256"/>
          <p:cNvGraphicFramePr>
            <a:graphicFrameLocks noChangeAspect="1"/>
          </p:cNvGraphicFramePr>
          <p:nvPr>
            <p:extLst/>
          </p:nvPr>
        </p:nvGraphicFramePr>
        <p:xfrm>
          <a:off x="5898356" y="5863306"/>
          <a:ext cx="1449388" cy="344488"/>
        </p:xfrm>
        <a:graphic>
          <a:graphicData uri="http://schemas.openxmlformats.org/presentationml/2006/ole">
            <mc:AlternateContent xmlns:mc="http://schemas.openxmlformats.org/markup-compatibility/2006">
              <mc:Choice xmlns:v="urn:schemas-microsoft-com:vml" Requires="v">
                <p:oleObj spid="_x0000_s3085" name="Równanie" r:id="rId27" imgW="952087" imgH="228501" progId="Equation.3">
                  <p:embed/>
                </p:oleObj>
              </mc:Choice>
              <mc:Fallback>
                <p:oleObj name="Równanie" r:id="rId27" imgW="952087" imgH="228501" progId="Equation.3">
                  <p:embed/>
                  <p:pic>
                    <p:nvPicPr>
                      <p:cNvPr id="23" name="Object 25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898356" y="5863306"/>
                        <a:ext cx="1449388" cy="344488"/>
                      </a:xfrm>
                      <a:prstGeom prst="rect">
                        <a:avLst/>
                      </a:prstGeom>
                      <a:solidFill>
                        <a:schemeClr val="accent6">
                          <a:lumMod val="20000"/>
                          <a:lumOff val="80000"/>
                        </a:schemeClr>
                      </a:solidFill>
                      <a:ln>
                        <a:noFill/>
                      </a:ln>
                      <a:extLst/>
                    </p:spPr>
                  </p:pic>
                </p:oleObj>
              </mc:Fallback>
            </mc:AlternateContent>
          </a:graphicData>
        </a:graphic>
      </p:graphicFrame>
    </p:spTree>
    <p:extLst>
      <p:ext uri="{BB962C8B-B14F-4D97-AF65-F5344CB8AC3E}">
        <p14:creationId xmlns:p14="http://schemas.microsoft.com/office/powerpoint/2010/main" val="109263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ppt_x"/>
                                          </p:val>
                                        </p:tav>
                                        <p:tav tm="100000">
                                          <p:val>
                                            <p:strVal val="#ppt_x"/>
                                          </p:val>
                                        </p:tav>
                                      </p:tavLst>
                                    </p:anim>
                                    <p:anim calcmode="lin" valueType="num">
                                      <p:cBhvr additive="base">
                                        <p:cTn id="41" dur="500" fill="hold"/>
                                        <p:tgtEl>
                                          <p:spTgt spid="20"/>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ppt_x"/>
                                          </p:val>
                                        </p:tav>
                                        <p:tav tm="100000">
                                          <p:val>
                                            <p:strVal val="#ppt_x"/>
                                          </p:val>
                                        </p:tav>
                                      </p:tavLst>
                                    </p:anim>
                                    <p:anim calcmode="lin" valueType="num">
                                      <p:cBhvr additive="base">
                                        <p:cTn id="45" dur="500" fill="hold"/>
                                        <p:tgtEl>
                                          <p:spTgt spid="21"/>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500" fill="hold"/>
                                        <p:tgtEl>
                                          <p:spTgt spid="22"/>
                                        </p:tgtEl>
                                        <p:attrNameLst>
                                          <p:attrName>ppt_x</p:attrName>
                                        </p:attrNameLst>
                                      </p:cBhvr>
                                      <p:tavLst>
                                        <p:tav tm="0">
                                          <p:val>
                                            <p:strVal val="#ppt_x"/>
                                          </p:val>
                                        </p:tav>
                                        <p:tav tm="100000">
                                          <p:val>
                                            <p:strVal val="#ppt_x"/>
                                          </p:val>
                                        </p:tav>
                                      </p:tavLst>
                                    </p:anim>
                                    <p:anim calcmode="lin" valueType="num">
                                      <p:cBhvr additive="base">
                                        <p:cTn id="49" dur="500" fill="hold"/>
                                        <p:tgtEl>
                                          <p:spTgt spid="22"/>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ppt_x"/>
                                          </p:val>
                                        </p:tav>
                                        <p:tav tm="100000">
                                          <p:val>
                                            <p:strVal val="#ppt_x"/>
                                          </p:val>
                                        </p:tav>
                                      </p:tavLst>
                                    </p:anim>
                                    <p:anim calcmode="lin" valueType="num">
                                      <p:cBhvr additive="base">
                                        <p:cTn id="5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Interferencja – natężenie fali </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23</a:t>
            </a:fld>
            <a:endParaRPr lang="en-US"/>
          </a:p>
        </p:txBody>
      </p:sp>
      <p:sp>
        <p:nvSpPr>
          <p:cNvPr id="7" name="TextBox 6"/>
          <p:cNvSpPr txBox="1"/>
          <p:nvPr/>
        </p:nvSpPr>
        <p:spPr>
          <a:xfrm>
            <a:off x="323528" y="1268760"/>
            <a:ext cx="1944216" cy="923330"/>
          </a:xfrm>
          <a:prstGeom prst="rect">
            <a:avLst/>
          </a:prstGeom>
          <a:noFill/>
        </p:spPr>
        <p:txBody>
          <a:bodyPr wrap="square" rtlCol="0">
            <a:spAutoFit/>
          </a:bodyPr>
          <a:lstStyle/>
          <a:p>
            <a:pPr marL="285750" indent="-285750">
              <a:spcBef>
                <a:spcPts val="600"/>
              </a:spcBef>
              <a:spcAft>
                <a:spcPts val="600"/>
              </a:spcAft>
              <a:buClr>
                <a:srgbClr val="C00000"/>
              </a:buClr>
              <a:buFont typeface="OpenSymbol" panose="05010000000000000000" pitchFamily="2" charset="0"/>
              <a:buChar char="▸"/>
            </a:pPr>
            <a:r>
              <a:rPr lang="pl-PL" dirty="0"/>
              <a:t>Natężenie fali wypadkowej	</a:t>
            </a:r>
            <a:endParaRPr lang="pl-PL" b="1" dirty="0"/>
          </a:p>
        </p:txBody>
      </p:sp>
      <p:graphicFrame>
        <p:nvGraphicFramePr>
          <p:cNvPr id="8" name="Object 150"/>
          <p:cNvGraphicFramePr>
            <a:graphicFrameLocks noChangeAspect="1"/>
          </p:cNvGraphicFramePr>
          <p:nvPr>
            <p:extLst/>
          </p:nvPr>
        </p:nvGraphicFramePr>
        <p:xfrm>
          <a:off x="3182678" y="1372101"/>
          <a:ext cx="998537" cy="436563"/>
        </p:xfrm>
        <a:graphic>
          <a:graphicData uri="http://schemas.openxmlformats.org/presentationml/2006/ole">
            <mc:AlternateContent xmlns:mc="http://schemas.openxmlformats.org/markup-compatibility/2006">
              <mc:Choice xmlns:v="urn:schemas-microsoft-com:vml" Requires="v">
                <p:oleObj spid="_x0000_s4098" name="Równanie" r:id="rId3" imgW="660240" imgH="291960" progId="Equation.3">
                  <p:embed/>
                </p:oleObj>
              </mc:Choice>
              <mc:Fallback>
                <p:oleObj name="Równanie" r:id="rId3" imgW="660240" imgH="291960" progId="Equation.3">
                  <p:embed/>
                  <p:pic>
                    <p:nvPicPr>
                      <p:cNvPr id="8" name="Object 150"/>
                      <p:cNvPicPr>
                        <a:picLocks noChangeAspect="1" noChangeArrowheads="1"/>
                      </p:cNvPicPr>
                      <p:nvPr/>
                    </p:nvPicPr>
                    <p:blipFill>
                      <a:blip r:embed="rId4"/>
                      <a:srcRect/>
                      <a:stretch>
                        <a:fillRect/>
                      </a:stretch>
                    </p:blipFill>
                    <p:spPr bwMode="auto">
                      <a:xfrm>
                        <a:off x="3182678" y="1372101"/>
                        <a:ext cx="998537" cy="436563"/>
                      </a:xfrm>
                      <a:prstGeom prst="rect">
                        <a:avLst/>
                      </a:prstGeom>
                      <a:solidFill>
                        <a:schemeClr val="bg1"/>
                      </a:solidFill>
                      <a:ln>
                        <a:solidFill>
                          <a:srgbClr val="C00000"/>
                        </a:solidFill>
                      </a:ln>
                      <a:extLst/>
                    </p:spPr>
                  </p:pic>
                </p:oleObj>
              </mc:Fallback>
            </mc:AlternateContent>
          </a:graphicData>
        </a:graphic>
      </p:graphicFrame>
      <p:graphicFrame>
        <p:nvGraphicFramePr>
          <p:cNvPr id="9" name="Object 152"/>
          <p:cNvGraphicFramePr>
            <a:graphicFrameLocks noChangeAspect="1"/>
          </p:cNvGraphicFramePr>
          <p:nvPr>
            <p:extLst/>
          </p:nvPr>
        </p:nvGraphicFramePr>
        <p:xfrm>
          <a:off x="4604122" y="1408613"/>
          <a:ext cx="1450975" cy="363538"/>
        </p:xfrm>
        <a:graphic>
          <a:graphicData uri="http://schemas.openxmlformats.org/presentationml/2006/ole">
            <mc:AlternateContent xmlns:mc="http://schemas.openxmlformats.org/markup-compatibility/2006">
              <mc:Choice xmlns:v="urn:schemas-microsoft-com:vml" Requires="v">
                <p:oleObj spid="_x0000_s4099" name="Równanie" r:id="rId5" imgW="952087" imgH="241195" progId="Equation.3">
                  <p:embed/>
                </p:oleObj>
              </mc:Choice>
              <mc:Fallback>
                <p:oleObj name="Równanie" r:id="rId5" imgW="952087" imgH="241195" progId="Equation.3">
                  <p:embed/>
                  <p:pic>
                    <p:nvPicPr>
                      <p:cNvPr id="9" name="Object 1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4122" y="1408613"/>
                        <a:ext cx="1450975" cy="363538"/>
                      </a:xfrm>
                      <a:prstGeom prst="rect">
                        <a:avLst/>
                      </a:prstGeom>
                      <a:solidFill>
                        <a:schemeClr val="accent6">
                          <a:lumMod val="20000"/>
                          <a:lumOff val="80000"/>
                        </a:schemeClr>
                      </a:solidFill>
                      <a:ln>
                        <a:noFill/>
                      </a:ln>
                      <a:extLst/>
                    </p:spPr>
                  </p:pic>
                </p:oleObj>
              </mc:Fallback>
            </mc:AlternateContent>
          </a:graphicData>
        </a:graphic>
      </p:graphicFrame>
      <p:graphicFrame>
        <p:nvGraphicFramePr>
          <p:cNvPr id="10" name="Object 153"/>
          <p:cNvGraphicFramePr>
            <a:graphicFrameLocks noChangeAspect="1"/>
          </p:cNvGraphicFramePr>
          <p:nvPr>
            <p:extLst/>
          </p:nvPr>
        </p:nvGraphicFramePr>
        <p:xfrm>
          <a:off x="5492674" y="2431249"/>
          <a:ext cx="2268537" cy="768350"/>
        </p:xfrm>
        <a:graphic>
          <a:graphicData uri="http://schemas.openxmlformats.org/presentationml/2006/ole">
            <mc:AlternateContent xmlns:mc="http://schemas.openxmlformats.org/markup-compatibility/2006">
              <mc:Choice xmlns:v="urn:schemas-microsoft-com:vml" Requires="v">
                <p:oleObj spid="_x0000_s4100" name="Równanie" r:id="rId7" imgW="1498600" imgH="508000" progId="Equation.3">
                  <p:embed/>
                </p:oleObj>
              </mc:Choice>
              <mc:Fallback>
                <p:oleObj name="Równanie" r:id="rId7" imgW="1498600" imgH="508000" progId="Equation.3">
                  <p:embed/>
                  <p:pic>
                    <p:nvPicPr>
                      <p:cNvPr id="10" name="Object 1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2674" y="2431249"/>
                        <a:ext cx="2268537" cy="768350"/>
                      </a:xfrm>
                      <a:prstGeom prst="rect">
                        <a:avLst/>
                      </a:prstGeom>
                      <a:noFill/>
                      <a:ln>
                        <a:solidFill>
                          <a:srgbClr val="C00000"/>
                        </a:solidFill>
                      </a:ln>
                      <a:extLst/>
                    </p:spPr>
                  </p:pic>
                </p:oleObj>
              </mc:Fallback>
            </mc:AlternateContent>
          </a:graphicData>
        </a:graphic>
      </p:graphicFrame>
      <p:graphicFrame>
        <p:nvGraphicFramePr>
          <p:cNvPr id="11" name="Object 157"/>
          <p:cNvGraphicFramePr>
            <a:graphicFrameLocks noChangeAspect="1"/>
          </p:cNvGraphicFramePr>
          <p:nvPr>
            <p:extLst/>
          </p:nvPr>
        </p:nvGraphicFramePr>
        <p:xfrm>
          <a:off x="206376" y="1268760"/>
          <a:ext cx="4401319" cy="3230092"/>
        </p:xfrm>
        <a:graphic>
          <a:graphicData uri="http://schemas.openxmlformats.org/presentationml/2006/ole">
            <mc:AlternateContent xmlns:mc="http://schemas.openxmlformats.org/markup-compatibility/2006">
              <mc:Choice xmlns:v="urn:schemas-microsoft-com:vml" Requires="v">
                <p:oleObj spid="_x0000_s4101" name="Graph" r:id="rId9" imgW="4134307" imgH="3349142" progId="Origin50.Graph">
                  <p:embed/>
                </p:oleObj>
              </mc:Choice>
              <mc:Fallback>
                <p:oleObj name="Graph" r:id="rId9" imgW="4134307" imgH="3349142" progId="Origin50.Graph">
                  <p:embed/>
                  <p:pic>
                    <p:nvPicPr>
                      <p:cNvPr id="11" name="Object 157"/>
                      <p:cNvPicPr>
                        <a:picLocks noChangeAspect="1" noChangeArrowheads="1"/>
                      </p:cNvPicPr>
                      <p:nvPr/>
                    </p:nvPicPr>
                    <p:blipFill>
                      <a:blip r:embed="rId10">
                        <a:extLst>
                          <a:ext uri="{28A0092B-C50C-407E-A947-70E740481C1C}">
                            <a14:useLocalDpi xmlns:a14="http://schemas.microsoft.com/office/drawing/2010/main" val="0"/>
                          </a:ext>
                        </a:extLst>
                      </a:blip>
                      <a:srcRect t="3697" b="5725"/>
                      <a:stretch>
                        <a:fillRect/>
                      </a:stretch>
                    </p:blipFill>
                    <p:spPr bwMode="auto">
                      <a:xfrm>
                        <a:off x="206376" y="1268760"/>
                        <a:ext cx="4401319" cy="3230092"/>
                      </a:xfrm>
                      <a:prstGeom prst="rect">
                        <a:avLst/>
                      </a:prstGeom>
                      <a:noFill/>
                      <a:ln>
                        <a:noFill/>
                      </a:ln>
                      <a:effectLst/>
                      <a:extLst/>
                    </p:spPr>
                  </p:pic>
                </p:oleObj>
              </mc:Fallback>
            </mc:AlternateContent>
          </a:graphicData>
        </a:graphic>
      </p:graphicFrame>
      <p:graphicFrame>
        <p:nvGraphicFramePr>
          <p:cNvPr id="13" name="Object 159"/>
          <p:cNvGraphicFramePr>
            <a:graphicFrameLocks noChangeAspect="1"/>
          </p:cNvGraphicFramePr>
          <p:nvPr>
            <p:extLst/>
          </p:nvPr>
        </p:nvGraphicFramePr>
        <p:xfrm>
          <a:off x="6040462" y="1759616"/>
          <a:ext cx="1655763" cy="590550"/>
        </p:xfrm>
        <a:graphic>
          <a:graphicData uri="http://schemas.openxmlformats.org/presentationml/2006/ole">
            <mc:AlternateContent xmlns:mc="http://schemas.openxmlformats.org/markup-compatibility/2006">
              <mc:Choice xmlns:v="urn:schemas-microsoft-com:vml" Requires="v">
                <p:oleObj spid="_x0000_s4102" name="Równanie" r:id="rId11" imgW="1091726" imgH="393529" progId="Equation.3">
                  <p:embed/>
                </p:oleObj>
              </mc:Choice>
              <mc:Fallback>
                <p:oleObj name="Równanie" r:id="rId11" imgW="1091726" imgH="393529" progId="Equation.3">
                  <p:embed/>
                  <p:pic>
                    <p:nvPicPr>
                      <p:cNvPr id="13" name="Object 15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40462" y="1759616"/>
                        <a:ext cx="165576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Prostokąt 13"/>
          <p:cNvSpPr/>
          <p:nvPr/>
        </p:nvSpPr>
        <p:spPr>
          <a:xfrm>
            <a:off x="5220072" y="5259989"/>
            <a:ext cx="3477072" cy="646331"/>
          </a:xfrm>
          <a:prstGeom prst="rect">
            <a:avLst/>
          </a:prstGeom>
        </p:spPr>
        <p:txBody>
          <a:bodyPr wrap="square">
            <a:spAutoFit/>
          </a:bodyPr>
          <a:lstStyle/>
          <a:p>
            <a:pPr fontAlgn="base">
              <a:spcBef>
                <a:spcPts val="600"/>
              </a:spcBef>
              <a:spcAft>
                <a:spcPct val="0"/>
              </a:spcAft>
              <a:buClrTx/>
              <a:buSzTx/>
              <a:buFontTx/>
              <a:buNone/>
            </a:pPr>
            <a:r>
              <a:rPr lang="pl-PL" altLang="pl-PL" dirty="0">
                <a:solidFill>
                  <a:srgbClr val="FF0000"/>
                </a:solidFill>
              </a:rPr>
              <a:t>Energia całkowita taka sama !! </a:t>
            </a:r>
            <a:r>
              <a:rPr lang="pl-PL" altLang="pl-PL" dirty="0">
                <a:solidFill>
                  <a:srgbClr val="00007D"/>
                </a:solidFill>
              </a:rPr>
              <a:t> (różny jej rozkład)</a:t>
            </a:r>
            <a:endParaRPr lang="pl-PL" altLang="pl-PL" dirty="0">
              <a:solidFill>
                <a:srgbClr val="FF0000"/>
              </a:solidFill>
            </a:endParaRPr>
          </a:p>
        </p:txBody>
      </p:sp>
      <p:grpSp>
        <p:nvGrpSpPr>
          <p:cNvPr id="21" name="Grupa 20"/>
          <p:cNvGrpSpPr/>
          <p:nvPr/>
        </p:nvGrpSpPr>
        <p:grpSpPr>
          <a:xfrm>
            <a:off x="238434" y="3084341"/>
            <a:ext cx="4757168" cy="3310566"/>
            <a:chOff x="238434" y="3084341"/>
            <a:chExt cx="4757168" cy="3310566"/>
          </a:xfrm>
        </p:grpSpPr>
        <p:sp>
          <p:nvSpPr>
            <p:cNvPr id="12" name="Rectangle 158"/>
            <p:cNvSpPr>
              <a:spLocks noChangeArrowheads="1"/>
            </p:cNvSpPr>
            <p:nvPr/>
          </p:nvSpPr>
          <p:spPr bwMode="auto">
            <a:xfrm>
              <a:off x="238434" y="4563636"/>
              <a:ext cx="4757168"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ts val="600"/>
                </a:spcBef>
                <a:spcAft>
                  <a:spcPct val="0"/>
                </a:spcAft>
                <a:buClrTx/>
                <a:buSzTx/>
                <a:buFontTx/>
                <a:buNone/>
              </a:pPr>
              <a:r>
                <a:rPr lang="pl-PL" altLang="pl-PL" sz="1800" dirty="0">
                  <a:solidFill>
                    <a:srgbClr val="00007D"/>
                  </a:solidFill>
                  <a:latin typeface="+mj-lt"/>
                </a:rPr>
                <a:t>Dla fal niespójnych (np. żarówki) najpierw podnosimy do kwadratu amplitudy, żeby obliczyć natężenia poszczególnych fal, a dopiero potem </a:t>
              </a:r>
              <a:r>
                <a:rPr lang="pl-PL" altLang="pl-PL" sz="1800" dirty="0">
                  <a:solidFill>
                    <a:srgbClr val="FF0000"/>
                  </a:solidFill>
                  <a:latin typeface="+mj-lt"/>
                </a:rPr>
                <a:t>sumujemy natężenia</a:t>
              </a:r>
              <a:r>
                <a:rPr lang="pl-PL" altLang="pl-PL" sz="1800" dirty="0">
                  <a:solidFill>
                    <a:srgbClr val="00007D"/>
                  </a:solidFill>
                  <a:latin typeface="+mj-lt"/>
                </a:rPr>
                <a:t> celem otrzymania natężenia wypadkowego.</a:t>
              </a:r>
            </a:p>
            <a:p>
              <a:pPr fontAlgn="base">
                <a:spcBef>
                  <a:spcPts val="600"/>
                </a:spcBef>
                <a:spcAft>
                  <a:spcPct val="0"/>
                </a:spcAft>
                <a:buClrTx/>
                <a:buSzTx/>
                <a:buFontTx/>
                <a:buNone/>
              </a:pPr>
              <a:endParaRPr lang="pl-PL" altLang="pl-PL" sz="1800" dirty="0">
                <a:solidFill>
                  <a:srgbClr val="00007D"/>
                </a:solidFill>
                <a:latin typeface="+mj-lt"/>
              </a:endParaRPr>
            </a:p>
          </p:txBody>
        </p:sp>
        <p:cxnSp>
          <p:nvCxnSpPr>
            <p:cNvPr id="16" name="Łącznik prosty ze strzałką 15"/>
            <p:cNvCxnSpPr/>
            <p:nvPr/>
          </p:nvCxnSpPr>
          <p:spPr>
            <a:xfrm flipV="1">
              <a:off x="971600" y="3084341"/>
              <a:ext cx="916094" cy="14792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upa 19"/>
          <p:cNvGrpSpPr/>
          <p:nvPr/>
        </p:nvGrpSpPr>
        <p:grpSpPr>
          <a:xfrm>
            <a:off x="3454022" y="2372541"/>
            <a:ext cx="5700322" cy="2716753"/>
            <a:chOff x="3454022" y="2372541"/>
            <a:chExt cx="5700322" cy="2716753"/>
          </a:xfrm>
        </p:grpSpPr>
        <p:sp>
          <p:nvSpPr>
            <p:cNvPr id="3" name="Prostokąt 2"/>
            <p:cNvSpPr/>
            <p:nvPr/>
          </p:nvSpPr>
          <p:spPr>
            <a:xfrm>
              <a:off x="4582344" y="3334968"/>
              <a:ext cx="4572000" cy="1754326"/>
            </a:xfrm>
            <a:prstGeom prst="rect">
              <a:avLst/>
            </a:prstGeom>
          </p:spPr>
          <p:txBody>
            <a:bodyPr>
              <a:spAutoFit/>
            </a:bodyPr>
            <a:lstStyle/>
            <a:p>
              <a:r>
                <a:rPr lang="pl-PL" altLang="pl-PL" dirty="0">
                  <a:solidFill>
                    <a:srgbClr val="00007D"/>
                  </a:solidFill>
                </a:rPr>
                <a:t>Dla fal spójnych (np. laser) najpierw </a:t>
              </a:r>
              <a:r>
                <a:rPr lang="pl-PL" altLang="pl-PL" dirty="0">
                  <a:solidFill>
                    <a:srgbClr val="FF0000"/>
                  </a:solidFill>
                </a:rPr>
                <a:t>dodajemy amplitudy</a:t>
              </a:r>
              <a:r>
                <a:rPr lang="pl-PL" altLang="pl-PL" dirty="0">
                  <a:solidFill>
                    <a:srgbClr val="00007D"/>
                  </a:solidFill>
                </a:rPr>
                <a:t> (uwzględniając stałą różnicę faz), a potem celem obliczenia natężenia podnosimy otrzymaną amplitudę wypadkową do kwadratu.</a:t>
              </a:r>
              <a:br>
                <a:rPr lang="pl-PL" altLang="pl-PL" dirty="0">
                  <a:solidFill>
                    <a:srgbClr val="00007D"/>
                  </a:solidFill>
                </a:rPr>
              </a:br>
              <a:endParaRPr lang="en-US" dirty="0"/>
            </a:p>
          </p:txBody>
        </p:sp>
        <p:cxnSp>
          <p:nvCxnSpPr>
            <p:cNvPr id="17" name="Łącznik prosty ze strzałką 16"/>
            <p:cNvCxnSpPr/>
            <p:nvPr/>
          </p:nvCxnSpPr>
          <p:spPr>
            <a:xfrm flipH="1" flipV="1">
              <a:off x="3454022" y="2372541"/>
              <a:ext cx="1810011" cy="88576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1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Interferencja na cienkich warstwach </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24</a:t>
            </a:fld>
            <a:endParaRPr lang="en-US"/>
          </a:p>
        </p:txBody>
      </p:sp>
      <p:pic>
        <p:nvPicPr>
          <p:cNvPr id="6" name="Picture 43" descr="warstwy"/>
          <p:cNvPicPr>
            <a:picLocks noChangeAspect="1" noChangeArrowheads="1"/>
          </p:cNvPicPr>
          <p:nvPr/>
        </p:nvPicPr>
        <p:blipFill>
          <a:blip r:embed="rId3">
            <a:extLst>
              <a:ext uri="{28A0092B-C50C-407E-A947-70E740481C1C}">
                <a14:useLocalDpi xmlns:a14="http://schemas.microsoft.com/office/drawing/2010/main" val="0"/>
              </a:ext>
            </a:extLst>
          </a:blip>
          <a:srcRect t="16510"/>
          <a:stretch>
            <a:fillRect/>
          </a:stretch>
        </p:blipFill>
        <p:spPr bwMode="auto">
          <a:xfrm>
            <a:off x="441400" y="1347812"/>
            <a:ext cx="3384550"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4" descr="interf_warstw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1248" y="1324695"/>
            <a:ext cx="3425825"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Object 45"/>
          <p:cNvGraphicFramePr>
            <a:graphicFrameLocks noChangeAspect="1"/>
          </p:cNvGraphicFramePr>
          <p:nvPr>
            <p:extLst/>
          </p:nvPr>
        </p:nvGraphicFramePr>
        <p:xfrm>
          <a:off x="6732240" y="3841654"/>
          <a:ext cx="733425" cy="588962"/>
        </p:xfrm>
        <a:graphic>
          <a:graphicData uri="http://schemas.openxmlformats.org/presentationml/2006/ole">
            <mc:AlternateContent xmlns:mc="http://schemas.openxmlformats.org/markup-compatibility/2006">
              <mc:Choice xmlns:v="urn:schemas-microsoft-com:vml" Requires="v">
                <p:oleObj spid="_x0000_s5122" name="Równanie" r:id="rId5" imgW="482391" imgH="393529" progId="Equation.3">
                  <p:embed/>
                </p:oleObj>
              </mc:Choice>
              <mc:Fallback>
                <p:oleObj name="Równanie" r:id="rId5" imgW="482391" imgH="393529" progId="Equation.3">
                  <p:embed/>
                  <p:pic>
                    <p:nvPicPr>
                      <p:cNvPr id="9" name="Object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2240" y="3841654"/>
                        <a:ext cx="733425" cy="588962"/>
                      </a:xfrm>
                      <a:prstGeom prst="rect">
                        <a:avLst/>
                      </a:prstGeom>
                      <a:solidFill>
                        <a:schemeClr val="accent6">
                          <a:lumMod val="20000"/>
                          <a:lumOff val="80000"/>
                        </a:schemeClr>
                      </a:solidFill>
                      <a:ln>
                        <a:noFill/>
                      </a:ln>
                      <a:extLst/>
                    </p:spPr>
                  </p:pic>
                </p:oleObj>
              </mc:Fallback>
            </mc:AlternateContent>
          </a:graphicData>
        </a:graphic>
      </p:graphicFrame>
      <p:sp>
        <p:nvSpPr>
          <p:cNvPr id="10" name="Text Box 47"/>
          <p:cNvSpPr txBox="1">
            <a:spLocks noChangeArrowheads="1"/>
          </p:cNvSpPr>
          <p:nvPr/>
        </p:nvSpPr>
        <p:spPr bwMode="auto">
          <a:xfrm>
            <a:off x="5365433" y="3996384"/>
            <a:ext cx="1228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r>
              <a:rPr lang="pl-PL" altLang="pl-PL" sz="1600" dirty="0">
                <a:latin typeface="+mn-lt"/>
              </a:rPr>
              <a:t>w warstwie</a:t>
            </a:r>
          </a:p>
        </p:txBody>
      </p:sp>
      <p:sp>
        <p:nvSpPr>
          <p:cNvPr id="11" name="Text Box 48"/>
          <p:cNvSpPr txBox="1">
            <a:spLocks noChangeArrowheads="1"/>
          </p:cNvSpPr>
          <p:nvPr/>
        </p:nvSpPr>
        <p:spPr bwMode="auto">
          <a:xfrm>
            <a:off x="1059013" y="3674195"/>
            <a:ext cx="23314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r>
              <a:rPr lang="pl-PL" altLang="pl-PL" sz="1600" dirty="0">
                <a:latin typeface="+mn-lt"/>
              </a:rPr>
              <a:t>Warunki interferencyjne</a:t>
            </a:r>
          </a:p>
          <a:p>
            <a:pPr fontAlgn="base">
              <a:spcBef>
                <a:spcPct val="0"/>
              </a:spcBef>
              <a:spcAft>
                <a:spcPct val="0"/>
              </a:spcAft>
              <a:buClrTx/>
              <a:buSzTx/>
              <a:buFontTx/>
              <a:buNone/>
            </a:pPr>
            <a:r>
              <a:rPr lang="pl-PL" altLang="pl-PL" sz="1600" dirty="0">
                <a:latin typeface="+mn-lt"/>
              </a:rPr>
              <a:t>(normalne padanie)</a:t>
            </a:r>
          </a:p>
        </p:txBody>
      </p:sp>
      <p:graphicFrame>
        <p:nvGraphicFramePr>
          <p:cNvPr id="12" name="Object 49"/>
          <p:cNvGraphicFramePr>
            <a:graphicFrameLocks noChangeAspect="1"/>
          </p:cNvGraphicFramePr>
          <p:nvPr>
            <p:extLst/>
          </p:nvPr>
        </p:nvGraphicFramePr>
        <p:xfrm>
          <a:off x="495648" y="4430616"/>
          <a:ext cx="3073400" cy="611187"/>
        </p:xfrm>
        <a:graphic>
          <a:graphicData uri="http://schemas.openxmlformats.org/presentationml/2006/ole">
            <mc:AlternateContent xmlns:mc="http://schemas.openxmlformats.org/markup-compatibility/2006">
              <mc:Choice xmlns:v="urn:schemas-microsoft-com:vml" Requires="v">
                <p:oleObj spid="_x0000_s5123" name="Równanie" r:id="rId7" imgW="2057400" imgH="406400" progId="Equation.3">
                  <p:embed/>
                </p:oleObj>
              </mc:Choice>
              <mc:Fallback>
                <p:oleObj name="Równanie" r:id="rId7" imgW="2057400" imgH="406400" progId="Equation.3">
                  <p:embed/>
                  <p:pic>
                    <p:nvPicPr>
                      <p:cNvPr id="12" name="Object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648" y="4430616"/>
                        <a:ext cx="3073400" cy="611187"/>
                      </a:xfrm>
                      <a:prstGeom prst="rect">
                        <a:avLst/>
                      </a:prstGeom>
                      <a:solidFill>
                        <a:schemeClr val="accent6">
                          <a:lumMod val="20000"/>
                          <a:lumOff val="80000"/>
                        </a:schemeClr>
                      </a:solidFill>
                      <a:ln>
                        <a:noFill/>
                      </a:ln>
                      <a:extLst/>
                    </p:spPr>
                  </p:pic>
                </p:oleObj>
              </mc:Fallback>
            </mc:AlternateContent>
          </a:graphicData>
        </a:graphic>
      </p:graphicFrame>
      <p:graphicFrame>
        <p:nvGraphicFramePr>
          <p:cNvPr id="13" name="Object 51"/>
          <p:cNvGraphicFramePr>
            <a:graphicFrameLocks noChangeAspect="1"/>
          </p:cNvGraphicFramePr>
          <p:nvPr>
            <p:extLst/>
          </p:nvPr>
        </p:nvGraphicFramePr>
        <p:xfrm>
          <a:off x="4082852" y="4740227"/>
          <a:ext cx="4271963" cy="650875"/>
        </p:xfrm>
        <a:graphic>
          <a:graphicData uri="http://schemas.openxmlformats.org/presentationml/2006/ole">
            <mc:AlternateContent xmlns:mc="http://schemas.openxmlformats.org/markup-compatibility/2006">
              <mc:Choice xmlns:v="urn:schemas-microsoft-com:vml" Requires="v">
                <p:oleObj spid="_x0000_s5124" name="Równanie" r:id="rId9" imgW="2806700" imgH="431800" progId="Equation.3">
                  <p:embed/>
                </p:oleObj>
              </mc:Choice>
              <mc:Fallback>
                <p:oleObj name="Równanie" r:id="rId9" imgW="2806700" imgH="431800" progId="Equation.3">
                  <p:embed/>
                  <p:pic>
                    <p:nvPicPr>
                      <p:cNvPr id="13" name="Object 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82852" y="4740227"/>
                        <a:ext cx="4271963" cy="650875"/>
                      </a:xfrm>
                      <a:prstGeom prst="rect">
                        <a:avLst/>
                      </a:prstGeom>
                      <a:solidFill>
                        <a:schemeClr val="accent6">
                          <a:lumMod val="20000"/>
                          <a:lumOff val="80000"/>
                        </a:schemeClr>
                      </a:solidFill>
                      <a:ln>
                        <a:noFill/>
                      </a:ln>
                      <a:extLst/>
                    </p:spPr>
                  </p:pic>
                </p:oleObj>
              </mc:Fallback>
            </mc:AlternateContent>
          </a:graphicData>
        </a:graphic>
      </p:graphicFrame>
      <p:sp>
        <p:nvSpPr>
          <p:cNvPr id="14" name="AutoShape 53"/>
          <p:cNvSpPr>
            <a:spLocks noChangeArrowheads="1"/>
          </p:cNvSpPr>
          <p:nvPr/>
        </p:nvSpPr>
        <p:spPr bwMode="auto">
          <a:xfrm>
            <a:off x="3644181" y="4692662"/>
            <a:ext cx="363538" cy="174625"/>
          </a:xfrm>
          <a:prstGeom prst="rightArrow">
            <a:avLst>
              <a:gd name="adj1" fmla="val 50000"/>
              <a:gd name="adj2" fmla="val 52046"/>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endParaRPr lang="pl-PL" altLang="pl-PL" sz="1600">
              <a:solidFill>
                <a:srgbClr val="000000"/>
              </a:solidFill>
              <a:latin typeface="Comic Sans MS" pitchFamily="66" charset="0"/>
            </a:endParaRPr>
          </a:p>
        </p:txBody>
      </p:sp>
      <p:graphicFrame>
        <p:nvGraphicFramePr>
          <p:cNvPr id="15" name="Object 54"/>
          <p:cNvGraphicFramePr>
            <a:graphicFrameLocks noChangeAspect="1"/>
          </p:cNvGraphicFramePr>
          <p:nvPr>
            <p:extLst/>
          </p:nvPr>
        </p:nvGraphicFramePr>
        <p:xfrm>
          <a:off x="4087664" y="5668803"/>
          <a:ext cx="3570287" cy="306387"/>
        </p:xfrm>
        <a:graphic>
          <a:graphicData uri="http://schemas.openxmlformats.org/presentationml/2006/ole">
            <mc:AlternateContent xmlns:mc="http://schemas.openxmlformats.org/markup-compatibility/2006">
              <mc:Choice xmlns:v="urn:schemas-microsoft-com:vml" Requires="v">
                <p:oleObj spid="_x0000_s5125" name="Równanie" r:id="rId11" imgW="2336800" imgH="203200" progId="Equation.3">
                  <p:embed/>
                </p:oleObj>
              </mc:Choice>
              <mc:Fallback>
                <p:oleObj name="Równanie" r:id="rId11" imgW="2336800" imgH="203200" progId="Equation.3">
                  <p:embed/>
                  <p:pic>
                    <p:nvPicPr>
                      <p:cNvPr id="15" name="Object 5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87664" y="5668803"/>
                        <a:ext cx="3570287" cy="306387"/>
                      </a:xfrm>
                      <a:prstGeom prst="rect">
                        <a:avLst/>
                      </a:prstGeom>
                      <a:solidFill>
                        <a:schemeClr val="accent6">
                          <a:lumMod val="20000"/>
                          <a:lumOff val="80000"/>
                        </a:schemeClr>
                      </a:solidFill>
                      <a:ln>
                        <a:noFill/>
                      </a:ln>
                      <a:extLst/>
                    </p:spPr>
                  </p:pic>
                </p:oleObj>
              </mc:Fallback>
            </mc:AlternateContent>
          </a:graphicData>
        </a:graphic>
      </p:graphicFrame>
    </p:spTree>
    <p:extLst>
      <p:ext uri="{BB962C8B-B14F-4D97-AF65-F5344CB8AC3E}">
        <p14:creationId xmlns:p14="http://schemas.microsoft.com/office/powerpoint/2010/main" val="1332318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Dyfrakcja (ugięcie) fali </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25</a:t>
            </a:fld>
            <a:endParaRPr lang="en-US"/>
          </a:p>
        </p:txBody>
      </p:sp>
      <p:pic>
        <p:nvPicPr>
          <p:cNvPr id="6" name="Picture 42" descr="cddiffra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1524794"/>
            <a:ext cx="2259012"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1" descr="radio_wave_diffra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773" y="1610122"/>
            <a:ext cx="2566988"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3" descr="diffractionAnim"/>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610122"/>
            <a:ext cx="2000250"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5" descr="diffractionfigure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174" y="4045942"/>
            <a:ext cx="257492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6" descr="diffractionfigure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2263" y="3613150"/>
            <a:ext cx="1454150"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7" descr="diffractionfigure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8009" y="3648075"/>
            <a:ext cx="18796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8" descr="Diffractio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12360" y="4273897"/>
            <a:ext cx="1071563"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4424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Dyfrakcja fali  </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26</a:t>
            </a:fld>
            <a:endParaRPr lang="en-US"/>
          </a:p>
        </p:txBody>
      </p:sp>
      <p:sp>
        <p:nvSpPr>
          <p:cNvPr id="7" name="TextBox 6"/>
          <p:cNvSpPr txBox="1"/>
          <p:nvPr/>
        </p:nvSpPr>
        <p:spPr>
          <a:xfrm>
            <a:off x="604636" y="1228442"/>
            <a:ext cx="8568952" cy="369332"/>
          </a:xfrm>
          <a:prstGeom prst="rect">
            <a:avLst/>
          </a:prstGeom>
          <a:noFill/>
        </p:spPr>
        <p:txBody>
          <a:bodyPr wrap="square" rtlCol="0">
            <a:spAutoFit/>
          </a:bodyPr>
          <a:lstStyle/>
          <a:p>
            <a:pPr marL="285750" indent="-285750">
              <a:spcBef>
                <a:spcPts val="600"/>
              </a:spcBef>
              <a:spcAft>
                <a:spcPts val="600"/>
              </a:spcAft>
              <a:buClr>
                <a:srgbClr val="C00000"/>
              </a:buClr>
              <a:buFont typeface="OpenSymbol" panose="05010000000000000000" pitchFamily="2" charset="0"/>
              <a:buChar char="▸"/>
            </a:pPr>
            <a:r>
              <a:rPr lang="pl-PL" dirty="0"/>
              <a:t>Dyfrakcja na pojedynczej szczelinie	</a:t>
            </a:r>
            <a:endParaRPr lang="pl-PL" b="1" dirty="0"/>
          </a:p>
        </p:txBody>
      </p:sp>
      <p:pic>
        <p:nvPicPr>
          <p:cNvPr id="6" name="Picture 7" descr="dyfrakcja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10" y="1918394"/>
            <a:ext cx="4689475"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8" name="Rectangle 8"/>
              <p:cNvSpPr>
                <a:spLocks noChangeArrowheads="1"/>
              </p:cNvSpPr>
              <p:nvPr/>
            </p:nvSpPr>
            <p:spPr bwMode="auto">
              <a:xfrm>
                <a:off x="3376100" y="3660840"/>
                <a:ext cx="2550296" cy="181363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r>
                  <a:rPr lang="pl-PL" altLang="pl-PL" sz="1800" dirty="0">
                    <a:latin typeface="+mn-lt"/>
                  </a:rPr>
                  <a:t>Natężenie w punkcie </a:t>
                </a:r>
                <a:r>
                  <a:rPr lang="pl-PL" altLang="pl-PL" sz="1800" i="1" dirty="0">
                    <a:latin typeface="+mn-lt"/>
                  </a:rPr>
                  <a:t>P</a:t>
                </a:r>
                <a:r>
                  <a:rPr lang="pl-PL" altLang="pl-PL" sz="1800" dirty="0">
                    <a:latin typeface="+mn-lt"/>
                  </a:rPr>
                  <a:t> obliczamy dodając do siebie zaburzenia falowe (wektory </a:t>
                </a:r>
                <a14:m>
                  <m:oMath xmlns:m="http://schemas.openxmlformats.org/officeDocument/2006/math">
                    <m:acc>
                      <m:accPr>
                        <m:chr m:val="⃗"/>
                        <m:ctrlPr>
                          <a:rPr lang="pl-PL" altLang="pl-PL" sz="1800" b="0" i="1" smtClean="0">
                            <a:latin typeface="Cambria Math" panose="02040503050406030204" pitchFamily="18" charset="0"/>
                          </a:rPr>
                        </m:ctrlPr>
                      </m:accPr>
                      <m:e>
                        <m:r>
                          <a:rPr lang="pl-PL" altLang="pl-PL" sz="1800" b="0" i="1" smtClean="0">
                            <a:latin typeface="Cambria Math" panose="02040503050406030204" pitchFamily="18" charset="0"/>
                          </a:rPr>
                          <m:t>𝐸</m:t>
                        </m:r>
                      </m:e>
                    </m:acc>
                    <m:r>
                      <a:rPr lang="pl-PL" altLang="pl-PL" sz="1800" b="0" i="1" smtClean="0">
                        <a:latin typeface="Cambria Math" panose="02040503050406030204" pitchFamily="18" charset="0"/>
                      </a:rPr>
                      <m:t>  </m:t>
                    </m:r>
                  </m:oMath>
                </a14:m>
                <a:r>
                  <a:rPr lang="pl-PL" altLang="pl-PL" sz="1800" dirty="0">
                    <a:latin typeface="+mn-lt"/>
                  </a:rPr>
                  <a:t>) docierające z różnych punktów szczeliny.  </a:t>
                </a:r>
              </a:p>
            </p:txBody>
          </p:sp>
        </mc:Choice>
        <mc:Fallback xmlns="">
          <p:sp>
            <p:nvSpPr>
              <p:cNvPr id="8" name="Rectangle 8"/>
              <p:cNvSpPr>
                <a:spLocks noRot="1" noChangeAspect="1" noMove="1" noResize="1" noEditPoints="1" noAdjustHandles="1" noChangeArrowheads="1" noChangeShapeType="1" noTextEdit="1"/>
              </p:cNvSpPr>
              <p:nvPr/>
            </p:nvSpPr>
            <p:spPr bwMode="auto">
              <a:xfrm>
                <a:off x="3376100" y="3660840"/>
                <a:ext cx="2550296" cy="1813638"/>
              </a:xfrm>
              <a:prstGeom prst="rect">
                <a:avLst/>
              </a:prstGeom>
              <a:blipFill>
                <a:blip r:embed="rId3"/>
                <a:stretch>
                  <a:fillRect l="-2153" t="-673" r="-239" b="-437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a:noFill/>
                  </a:rPr>
                  <a:t> </a:t>
                </a:r>
              </a:p>
            </p:txBody>
          </p:sp>
        </mc:Fallback>
      </mc:AlternateContent>
      <p:sp>
        <p:nvSpPr>
          <p:cNvPr id="9" name="Rectangle 9"/>
          <p:cNvSpPr>
            <a:spLocks noChangeArrowheads="1"/>
          </p:cNvSpPr>
          <p:nvPr/>
        </p:nvSpPr>
        <p:spPr bwMode="auto">
          <a:xfrm>
            <a:off x="4775066" y="2206758"/>
            <a:ext cx="1505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r>
              <a:rPr lang="pl-PL" altLang="pl-PL" sz="1800" dirty="0">
                <a:latin typeface="+mn-lt"/>
              </a:rPr>
              <a:t>Fraunhofera </a:t>
            </a:r>
          </a:p>
        </p:txBody>
      </p:sp>
      <p:pic>
        <p:nvPicPr>
          <p:cNvPr id="10" name="Picture 14" descr="dyfrakcja1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0606" y="2603722"/>
            <a:ext cx="2809875" cy="356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 descr="http://upload.wikimedia.org/wikipedia/commons/thumb/4/46/Wavelength%3Dslitwidthspectrum.gif/220px-Wavelength%3Dslitwidthspectrum.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3581" y="3547195"/>
            <a:ext cx="2455861" cy="2455862"/>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p:cNvSpPr/>
          <p:nvPr/>
        </p:nvSpPr>
        <p:spPr>
          <a:xfrm>
            <a:off x="827584" y="1771908"/>
            <a:ext cx="1146468" cy="369332"/>
          </a:xfrm>
          <a:prstGeom prst="rect">
            <a:avLst/>
          </a:prstGeom>
        </p:spPr>
        <p:txBody>
          <a:bodyPr wrap="none">
            <a:spAutoFit/>
          </a:bodyPr>
          <a:lstStyle/>
          <a:p>
            <a:pPr fontAlgn="base">
              <a:spcBef>
                <a:spcPct val="0"/>
              </a:spcBef>
              <a:spcAft>
                <a:spcPct val="0"/>
              </a:spcAft>
              <a:buClrTx/>
              <a:buSzTx/>
              <a:buFontTx/>
              <a:buNone/>
            </a:pPr>
            <a:r>
              <a:rPr lang="pl-PL" altLang="pl-PL" dirty="0" err="1"/>
              <a:t>Fresnela</a:t>
            </a:r>
            <a:r>
              <a:rPr lang="pl-PL" altLang="pl-PL" dirty="0"/>
              <a:t> </a:t>
            </a:r>
          </a:p>
        </p:txBody>
      </p:sp>
    </p:spTree>
    <p:extLst>
      <p:ext uri="{BB962C8B-B14F-4D97-AF65-F5344CB8AC3E}">
        <p14:creationId xmlns:p14="http://schemas.microsoft.com/office/powerpoint/2010/main" val="25511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Dyfrakcja fali  </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27</a:t>
            </a:fld>
            <a:endParaRPr lang="en-US"/>
          </a:p>
        </p:txBody>
      </p:sp>
      <p:sp>
        <p:nvSpPr>
          <p:cNvPr id="8" name="Rectangle 8"/>
          <p:cNvSpPr>
            <a:spLocks noChangeArrowheads="1"/>
          </p:cNvSpPr>
          <p:nvPr/>
        </p:nvSpPr>
        <p:spPr bwMode="auto">
          <a:xfrm>
            <a:off x="3707473" y="1597879"/>
            <a:ext cx="489585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r>
              <a:rPr lang="pl-PL" altLang="pl-PL" sz="1800" dirty="0">
                <a:latin typeface="+mn-lt"/>
              </a:rPr>
              <a:t>Natężenie w punkcie </a:t>
            </a:r>
            <a:r>
              <a:rPr lang="pl-PL" altLang="pl-PL" sz="1800" i="1" dirty="0">
                <a:latin typeface="+mn-lt"/>
              </a:rPr>
              <a:t>P</a:t>
            </a:r>
            <a:r>
              <a:rPr lang="pl-PL" altLang="pl-PL" sz="1800" dirty="0">
                <a:latin typeface="+mn-lt"/>
              </a:rPr>
              <a:t> obliczamy dodając do siebie zaburzenia falowe (wektory </a:t>
            </a:r>
            <a:r>
              <a:rPr lang="pl-PL" altLang="pl-PL" sz="1800" b="1" i="1" dirty="0">
                <a:latin typeface="+mn-lt"/>
              </a:rPr>
              <a:t>E</a:t>
            </a:r>
            <a:r>
              <a:rPr lang="pl-PL" altLang="pl-PL" sz="1800" dirty="0">
                <a:latin typeface="+mn-lt"/>
              </a:rPr>
              <a:t>) docierające z różnych punktów szczeliny.  </a:t>
            </a:r>
          </a:p>
        </p:txBody>
      </p:sp>
      <p:pic>
        <p:nvPicPr>
          <p:cNvPr id="10" name="Picture 14" descr="dyfrakcja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357165"/>
            <a:ext cx="2809875" cy="356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5" descr="dyfrakcja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3975" y="2687135"/>
            <a:ext cx="22542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6"/>
          <p:cNvSpPr txBox="1">
            <a:spLocks noChangeArrowheads="1"/>
          </p:cNvSpPr>
          <p:nvPr/>
        </p:nvSpPr>
        <p:spPr bwMode="auto">
          <a:xfrm>
            <a:off x="6111935" y="2954468"/>
            <a:ext cx="24160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r>
              <a:rPr lang="pl-PL" altLang="pl-PL" sz="1800" dirty="0">
                <a:latin typeface="+mn-lt"/>
              </a:rPr>
              <a:t>minimum dyfrakcyjne </a:t>
            </a:r>
          </a:p>
        </p:txBody>
      </p:sp>
      <p:graphicFrame>
        <p:nvGraphicFramePr>
          <p:cNvPr id="13" name="Object 17"/>
          <p:cNvGraphicFramePr>
            <a:graphicFrameLocks noChangeAspect="1"/>
          </p:cNvGraphicFramePr>
          <p:nvPr>
            <p:extLst/>
          </p:nvPr>
        </p:nvGraphicFramePr>
        <p:xfrm>
          <a:off x="6234459" y="3757059"/>
          <a:ext cx="1382713" cy="590550"/>
        </p:xfrm>
        <a:graphic>
          <a:graphicData uri="http://schemas.openxmlformats.org/presentationml/2006/ole">
            <mc:AlternateContent xmlns:mc="http://schemas.openxmlformats.org/markup-compatibility/2006">
              <mc:Choice xmlns:v="urn:schemas-microsoft-com:vml" Requires="v">
                <p:oleObj spid="_x0000_s6146" name="Równanie" r:id="rId5" imgW="914400" imgH="393700" progId="Equation.3">
                  <p:embed/>
                </p:oleObj>
              </mc:Choice>
              <mc:Fallback>
                <p:oleObj name="Równanie" r:id="rId5" imgW="914400" imgH="393700" progId="Equation.3">
                  <p:embed/>
                  <p:pic>
                    <p:nvPicPr>
                      <p:cNvPr id="13"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4459" y="3757059"/>
                        <a:ext cx="1382713" cy="590550"/>
                      </a:xfrm>
                      <a:prstGeom prst="rect">
                        <a:avLst/>
                      </a:prstGeom>
                      <a:solidFill>
                        <a:schemeClr val="accent6">
                          <a:lumMod val="20000"/>
                          <a:lumOff val="80000"/>
                        </a:schemeClr>
                      </a:solidFill>
                      <a:ln>
                        <a:noFill/>
                      </a:ln>
                      <a:extLst/>
                    </p:spPr>
                  </p:pic>
                </p:oleObj>
              </mc:Fallback>
            </mc:AlternateContent>
          </a:graphicData>
        </a:graphic>
      </p:graphicFrame>
      <p:graphicFrame>
        <p:nvGraphicFramePr>
          <p:cNvPr id="14" name="Object 19"/>
          <p:cNvGraphicFramePr>
            <a:graphicFrameLocks noChangeAspect="1"/>
          </p:cNvGraphicFramePr>
          <p:nvPr>
            <p:extLst/>
          </p:nvPr>
        </p:nvGraphicFramePr>
        <p:xfrm>
          <a:off x="5140673" y="5080286"/>
          <a:ext cx="3570287" cy="306388"/>
        </p:xfrm>
        <a:graphic>
          <a:graphicData uri="http://schemas.openxmlformats.org/presentationml/2006/ole">
            <mc:AlternateContent xmlns:mc="http://schemas.openxmlformats.org/markup-compatibility/2006">
              <mc:Choice xmlns:v="urn:schemas-microsoft-com:vml" Requires="v">
                <p:oleObj spid="_x0000_s6147" name="Równanie" r:id="rId7" imgW="2336800" imgH="203200" progId="Equation.3">
                  <p:embed/>
                </p:oleObj>
              </mc:Choice>
              <mc:Fallback>
                <p:oleObj name="Równanie" r:id="rId7" imgW="2336800" imgH="203200" progId="Equation.3">
                  <p:embed/>
                  <p:pic>
                    <p:nvPicPr>
                      <p:cNvPr id="14"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0673" y="5080286"/>
                        <a:ext cx="3570287" cy="306388"/>
                      </a:xfrm>
                      <a:prstGeom prst="rect">
                        <a:avLst/>
                      </a:prstGeom>
                      <a:solidFill>
                        <a:schemeClr val="accent6">
                          <a:lumMod val="20000"/>
                          <a:lumOff val="80000"/>
                        </a:schemeClr>
                      </a:solidFill>
                      <a:ln>
                        <a:noFill/>
                      </a:ln>
                      <a:extLst/>
                    </p:spPr>
                  </p:pic>
                </p:oleObj>
              </mc:Fallback>
            </mc:AlternateContent>
          </a:graphicData>
        </a:graphic>
      </p:graphicFrame>
    </p:spTree>
    <p:extLst>
      <p:ext uri="{BB962C8B-B14F-4D97-AF65-F5344CB8AC3E}">
        <p14:creationId xmlns:p14="http://schemas.microsoft.com/office/powerpoint/2010/main" val="139093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Natężenie fali w obrazie dyfrakcyjnym </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28</a:t>
            </a:fld>
            <a:endParaRPr lang="en-US"/>
          </a:p>
        </p:txBody>
      </p:sp>
      <p:graphicFrame>
        <p:nvGraphicFramePr>
          <p:cNvPr id="6" name="Object 211"/>
          <p:cNvGraphicFramePr>
            <a:graphicFrameLocks noChangeAspect="1"/>
          </p:cNvGraphicFramePr>
          <p:nvPr>
            <p:extLst/>
          </p:nvPr>
        </p:nvGraphicFramePr>
        <p:xfrm>
          <a:off x="1784350" y="1373777"/>
          <a:ext cx="1562100" cy="709612"/>
        </p:xfrm>
        <a:graphic>
          <a:graphicData uri="http://schemas.openxmlformats.org/presentationml/2006/ole">
            <mc:AlternateContent xmlns:mc="http://schemas.openxmlformats.org/markup-compatibility/2006">
              <mc:Choice xmlns:v="urn:schemas-microsoft-com:vml" Requires="v">
                <p:oleObj spid="_x0000_s7170" name="Równanie" r:id="rId3" imgW="1028700" imgH="469900" progId="Equation.3">
                  <p:embed/>
                </p:oleObj>
              </mc:Choice>
              <mc:Fallback>
                <p:oleObj name="Równanie" r:id="rId3" imgW="1028700" imgH="469900" progId="Equation.3">
                  <p:embed/>
                  <p:pic>
                    <p:nvPicPr>
                      <p:cNvPr id="6" name="Object 2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350" y="1373777"/>
                        <a:ext cx="1562100" cy="709612"/>
                      </a:xfrm>
                      <a:prstGeom prst="rect">
                        <a:avLst/>
                      </a:prstGeom>
                      <a:solidFill>
                        <a:schemeClr val="accent6">
                          <a:lumMod val="20000"/>
                          <a:lumOff val="80000"/>
                        </a:schemeClr>
                      </a:solidFill>
                      <a:ln>
                        <a:noFill/>
                      </a:ln>
                      <a:extLst/>
                    </p:spPr>
                  </p:pic>
                </p:oleObj>
              </mc:Fallback>
            </mc:AlternateContent>
          </a:graphicData>
        </a:graphic>
      </p:graphicFrame>
      <p:pic>
        <p:nvPicPr>
          <p:cNvPr id="8" name="Picture 213" descr="dyfrakcja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86199" y="254693"/>
            <a:ext cx="2279650" cy="602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Object 214"/>
          <p:cNvGraphicFramePr>
            <a:graphicFrameLocks noChangeAspect="1"/>
          </p:cNvGraphicFramePr>
          <p:nvPr>
            <p:extLst/>
          </p:nvPr>
        </p:nvGraphicFramePr>
        <p:xfrm>
          <a:off x="3764063" y="1448489"/>
          <a:ext cx="1193800" cy="590550"/>
        </p:xfrm>
        <a:graphic>
          <a:graphicData uri="http://schemas.openxmlformats.org/presentationml/2006/ole">
            <mc:AlternateContent xmlns:mc="http://schemas.openxmlformats.org/markup-compatibility/2006">
              <mc:Choice xmlns:v="urn:schemas-microsoft-com:vml" Requires="v">
                <p:oleObj spid="_x0000_s7171" name="Równanie" r:id="rId6" imgW="787058" imgH="393529" progId="Equation.3">
                  <p:embed/>
                </p:oleObj>
              </mc:Choice>
              <mc:Fallback>
                <p:oleObj name="Równanie" r:id="rId6" imgW="787058" imgH="393529" progId="Equation.3">
                  <p:embed/>
                  <p:pic>
                    <p:nvPicPr>
                      <p:cNvPr id="9" name="Object 2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4063" y="1448489"/>
                        <a:ext cx="1193800" cy="590550"/>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217"/>
          <p:cNvGraphicFramePr>
            <a:graphicFrameLocks noChangeAspect="1"/>
          </p:cNvGraphicFramePr>
          <p:nvPr>
            <p:extLst/>
          </p:nvPr>
        </p:nvGraphicFramePr>
        <p:xfrm>
          <a:off x="1784350" y="2254007"/>
          <a:ext cx="2447925" cy="306388"/>
        </p:xfrm>
        <a:graphic>
          <a:graphicData uri="http://schemas.openxmlformats.org/presentationml/2006/ole">
            <mc:AlternateContent xmlns:mc="http://schemas.openxmlformats.org/markup-compatibility/2006">
              <mc:Choice xmlns:v="urn:schemas-microsoft-com:vml" Requires="v">
                <p:oleObj spid="_x0000_s7172" name="Równanie" r:id="rId8" imgW="1600200" imgH="203200" progId="Equation.3">
                  <p:embed/>
                </p:oleObj>
              </mc:Choice>
              <mc:Fallback>
                <p:oleObj name="Równanie" r:id="rId8" imgW="1600200" imgH="203200" progId="Equation.3">
                  <p:embed/>
                  <p:pic>
                    <p:nvPicPr>
                      <p:cNvPr id="10" name="Object 2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84350" y="2254007"/>
                        <a:ext cx="2447925" cy="306388"/>
                      </a:xfrm>
                      <a:prstGeom prst="rect">
                        <a:avLst/>
                      </a:prstGeom>
                      <a:solidFill>
                        <a:schemeClr val="accent6">
                          <a:lumMod val="20000"/>
                          <a:lumOff val="80000"/>
                        </a:schemeClr>
                      </a:solidFill>
                      <a:ln>
                        <a:noFill/>
                      </a:ln>
                    </p:spPr>
                  </p:pic>
                </p:oleObj>
              </mc:Fallback>
            </mc:AlternateContent>
          </a:graphicData>
        </a:graphic>
      </p:graphicFrame>
      <p:graphicFrame>
        <p:nvGraphicFramePr>
          <p:cNvPr id="11" name="Object 219"/>
          <p:cNvGraphicFramePr>
            <a:graphicFrameLocks noChangeAspect="1"/>
          </p:cNvGraphicFramePr>
          <p:nvPr>
            <p:extLst/>
          </p:nvPr>
        </p:nvGraphicFramePr>
        <p:xfrm>
          <a:off x="1266057" y="2887442"/>
          <a:ext cx="2997200" cy="650875"/>
        </p:xfrm>
        <a:graphic>
          <a:graphicData uri="http://schemas.openxmlformats.org/presentationml/2006/ole">
            <mc:AlternateContent xmlns:mc="http://schemas.openxmlformats.org/markup-compatibility/2006">
              <mc:Choice xmlns:v="urn:schemas-microsoft-com:vml" Requires="v">
                <p:oleObj spid="_x0000_s7173" name="Równanie" r:id="rId10" imgW="1968500" imgH="431800" progId="Equation.3">
                  <p:embed/>
                </p:oleObj>
              </mc:Choice>
              <mc:Fallback>
                <p:oleObj name="Równanie" r:id="rId10" imgW="1968500" imgH="431800" progId="Equation.3">
                  <p:embed/>
                  <p:pic>
                    <p:nvPicPr>
                      <p:cNvPr id="11" name="Object 2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66057" y="2887442"/>
                        <a:ext cx="2997200" cy="650875"/>
                      </a:xfrm>
                      <a:prstGeom prst="rect">
                        <a:avLst/>
                      </a:prstGeom>
                      <a:solidFill>
                        <a:schemeClr val="accent6">
                          <a:lumMod val="20000"/>
                          <a:lumOff val="80000"/>
                        </a:schemeClr>
                      </a:solidFill>
                      <a:ln>
                        <a:noFill/>
                      </a:ln>
                      <a:extLst/>
                    </p:spPr>
                  </p:pic>
                </p:oleObj>
              </mc:Fallback>
            </mc:AlternateContent>
          </a:graphicData>
        </a:graphic>
      </p:graphicFrame>
      <p:sp>
        <p:nvSpPr>
          <p:cNvPr id="12" name="Text Box 221"/>
          <p:cNvSpPr txBox="1">
            <a:spLocks noChangeArrowheads="1"/>
          </p:cNvSpPr>
          <p:nvPr/>
        </p:nvSpPr>
        <p:spPr bwMode="auto">
          <a:xfrm>
            <a:off x="4432894" y="2304110"/>
            <a:ext cx="10166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r>
              <a:rPr lang="pl-PL" altLang="pl-PL" sz="1600" dirty="0">
                <a:latin typeface="+mn-lt"/>
              </a:rPr>
              <a:t>minimum</a:t>
            </a:r>
          </a:p>
        </p:txBody>
      </p:sp>
      <p:sp>
        <p:nvSpPr>
          <p:cNvPr id="13" name="Text Box 222"/>
          <p:cNvSpPr txBox="1">
            <a:spLocks noChangeArrowheads="1"/>
          </p:cNvSpPr>
          <p:nvPr/>
        </p:nvSpPr>
        <p:spPr bwMode="auto">
          <a:xfrm>
            <a:off x="4432894" y="3096904"/>
            <a:ext cx="11769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r>
              <a:rPr lang="pl-PL" altLang="pl-PL" sz="1600" dirty="0">
                <a:latin typeface="+mn-lt"/>
              </a:rPr>
              <a:t>maksimum</a:t>
            </a:r>
          </a:p>
        </p:txBody>
      </p:sp>
      <p:graphicFrame>
        <p:nvGraphicFramePr>
          <p:cNvPr id="14" name="Object 225"/>
          <p:cNvGraphicFramePr>
            <a:graphicFrameLocks noChangeAspect="1"/>
          </p:cNvGraphicFramePr>
          <p:nvPr>
            <p:extLst/>
          </p:nvPr>
        </p:nvGraphicFramePr>
        <p:xfrm>
          <a:off x="806464" y="4069899"/>
          <a:ext cx="1096963" cy="669925"/>
        </p:xfrm>
        <a:graphic>
          <a:graphicData uri="http://schemas.openxmlformats.org/presentationml/2006/ole">
            <mc:AlternateContent xmlns:mc="http://schemas.openxmlformats.org/markup-compatibility/2006">
              <mc:Choice xmlns:v="urn:schemas-microsoft-com:vml" Requires="v">
                <p:oleObj spid="_x0000_s7174" name="Równanie" r:id="rId12" imgW="736280" imgH="444307" progId="Equation.3">
                  <p:embed/>
                </p:oleObj>
              </mc:Choice>
              <mc:Fallback>
                <p:oleObj name="Równanie" r:id="rId12" imgW="736280" imgH="444307" progId="Equation.3">
                  <p:embed/>
                  <p:pic>
                    <p:nvPicPr>
                      <p:cNvPr id="14" name="Object 2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464" y="4069899"/>
                        <a:ext cx="1096963"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224"/>
          <p:cNvGraphicFramePr>
            <a:graphicFrameLocks noChangeAspect="1"/>
          </p:cNvGraphicFramePr>
          <p:nvPr>
            <p:extLst/>
          </p:nvPr>
        </p:nvGraphicFramePr>
        <p:xfrm>
          <a:off x="2330083" y="4172046"/>
          <a:ext cx="1087437" cy="652463"/>
        </p:xfrm>
        <a:graphic>
          <a:graphicData uri="http://schemas.openxmlformats.org/presentationml/2006/ole">
            <mc:AlternateContent xmlns:mc="http://schemas.openxmlformats.org/markup-compatibility/2006">
              <mc:Choice xmlns:v="urn:schemas-microsoft-com:vml" Requires="v">
                <p:oleObj spid="_x0000_s7175" name="Równanie" r:id="rId14" imgW="710891" imgH="431613" progId="Equation.3">
                  <p:embed/>
                </p:oleObj>
              </mc:Choice>
              <mc:Fallback>
                <p:oleObj name="Równanie" r:id="rId14" imgW="710891" imgH="431613" progId="Equation.3">
                  <p:embed/>
                  <p:pic>
                    <p:nvPicPr>
                      <p:cNvPr id="15" name="Object 2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30083" y="4172046"/>
                        <a:ext cx="1087437"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223"/>
          <p:cNvGraphicFramePr>
            <a:graphicFrameLocks noChangeAspect="1"/>
          </p:cNvGraphicFramePr>
          <p:nvPr>
            <p:extLst/>
          </p:nvPr>
        </p:nvGraphicFramePr>
        <p:xfrm>
          <a:off x="3997614" y="4197592"/>
          <a:ext cx="1096962" cy="669925"/>
        </p:xfrm>
        <a:graphic>
          <a:graphicData uri="http://schemas.openxmlformats.org/presentationml/2006/ole">
            <mc:AlternateContent xmlns:mc="http://schemas.openxmlformats.org/markup-compatibility/2006">
              <mc:Choice xmlns:v="urn:schemas-microsoft-com:vml" Requires="v">
                <p:oleObj spid="_x0000_s7176" name="Równanie" r:id="rId16" imgW="736280" imgH="444307" progId="Equation.3">
                  <p:embed/>
                </p:oleObj>
              </mc:Choice>
              <mc:Fallback>
                <p:oleObj name="Równanie" r:id="rId16" imgW="736280" imgH="444307" progId="Equation.3">
                  <p:embed/>
                  <p:pic>
                    <p:nvPicPr>
                      <p:cNvPr id="16" name="Object 2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97614" y="4197592"/>
                        <a:ext cx="1096962"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 Box 230"/>
          <p:cNvSpPr txBox="1">
            <a:spLocks noChangeArrowheads="1"/>
          </p:cNvSpPr>
          <p:nvPr/>
        </p:nvSpPr>
        <p:spPr bwMode="auto">
          <a:xfrm>
            <a:off x="1036858" y="3811795"/>
            <a:ext cx="7056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r>
              <a:rPr lang="pl-PL" altLang="pl-PL" sz="1600" i="1" dirty="0">
                <a:latin typeface="+mn-lt"/>
              </a:rPr>
              <a:t>m</a:t>
            </a:r>
            <a:r>
              <a:rPr lang="pl-PL" altLang="pl-PL" sz="1600" dirty="0">
                <a:latin typeface="+mn-lt"/>
              </a:rPr>
              <a:t> = 1</a:t>
            </a:r>
          </a:p>
        </p:txBody>
      </p:sp>
      <p:sp>
        <p:nvSpPr>
          <p:cNvPr id="18" name="Text Box 231"/>
          <p:cNvSpPr txBox="1">
            <a:spLocks noChangeArrowheads="1"/>
          </p:cNvSpPr>
          <p:nvPr/>
        </p:nvSpPr>
        <p:spPr bwMode="auto">
          <a:xfrm>
            <a:off x="2373435" y="3785934"/>
            <a:ext cx="7056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r>
              <a:rPr lang="pl-PL" altLang="pl-PL" sz="1600" i="1" dirty="0">
                <a:latin typeface="+mn-lt"/>
              </a:rPr>
              <a:t>m</a:t>
            </a:r>
            <a:r>
              <a:rPr lang="pl-PL" altLang="pl-PL" sz="1600" dirty="0">
                <a:latin typeface="+mn-lt"/>
              </a:rPr>
              <a:t> = 2</a:t>
            </a:r>
          </a:p>
        </p:txBody>
      </p:sp>
      <p:sp>
        <p:nvSpPr>
          <p:cNvPr id="19" name="Text Box 232"/>
          <p:cNvSpPr txBox="1">
            <a:spLocks noChangeArrowheads="1"/>
          </p:cNvSpPr>
          <p:nvPr/>
        </p:nvSpPr>
        <p:spPr bwMode="auto">
          <a:xfrm>
            <a:off x="4062618" y="3841922"/>
            <a:ext cx="7056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r>
              <a:rPr lang="pl-PL" altLang="pl-PL" sz="1600" i="1" dirty="0">
                <a:latin typeface="+mn-lt"/>
              </a:rPr>
              <a:t>m</a:t>
            </a:r>
            <a:r>
              <a:rPr lang="pl-PL" altLang="pl-PL" sz="1600" dirty="0">
                <a:latin typeface="+mn-lt"/>
              </a:rPr>
              <a:t> = 3</a:t>
            </a:r>
          </a:p>
        </p:txBody>
      </p:sp>
      <p:sp>
        <p:nvSpPr>
          <p:cNvPr id="20" name="TextBox 1"/>
          <p:cNvSpPr txBox="1"/>
          <p:nvPr/>
        </p:nvSpPr>
        <p:spPr>
          <a:xfrm>
            <a:off x="612648" y="5267264"/>
            <a:ext cx="5478314" cy="646331"/>
          </a:xfrm>
          <a:prstGeom prst="rect">
            <a:avLst/>
          </a:prstGeom>
          <a:noFill/>
        </p:spPr>
        <p:txBody>
          <a:bodyPr wrap="square" rtlCol="0">
            <a:spAutoFit/>
          </a:bodyPr>
          <a:lstStyle/>
          <a:p>
            <a:r>
              <a:rPr lang="pl-PL" dirty="0"/>
              <a:t>Efekty optyki falowej są widoczne, gdy długość fali jest porównywalna z rozmiarami przedmiotu</a:t>
            </a:r>
            <a:endParaRPr lang="en-GB" dirty="0"/>
          </a:p>
        </p:txBody>
      </p:sp>
      <p:graphicFrame>
        <p:nvGraphicFramePr>
          <p:cNvPr id="21" name="Object 150"/>
          <p:cNvGraphicFramePr>
            <a:graphicFrameLocks noChangeAspect="1"/>
          </p:cNvGraphicFramePr>
          <p:nvPr>
            <p:extLst/>
          </p:nvPr>
        </p:nvGraphicFramePr>
        <p:xfrm>
          <a:off x="390576" y="1373777"/>
          <a:ext cx="998537" cy="436563"/>
        </p:xfrm>
        <a:graphic>
          <a:graphicData uri="http://schemas.openxmlformats.org/presentationml/2006/ole">
            <mc:AlternateContent xmlns:mc="http://schemas.openxmlformats.org/markup-compatibility/2006">
              <mc:Choice xmlns:v="urn:schemas-microsoft-com:vml" Requires="v">
                <p:oleObj spid="_x0000_s7177" name="Równanie" r:id="rId18" imgW="660240" imgH="291960" progId="Equation.3">
                  <p:embed/>
                </p:oleObj>
              </mc:Choice>
              <mc:Fallback>
                <p:oleObj name="Równanie" r:id="rId18" imgW="660240" imgH="291960" progId="Equation.3">
                  <p:embed/>
                  <p:pic>
                    <p:nvPicPr>
                      <p:cNvPr id="21" name="Object 150"/>
                      <p:cNvPicPr>
                        <a:picLocks noChangeAspect="1" noChangeArrowheads="1"/>
                      </p:cNvPicPr>
                      <p:nvPr/>
                    </p:nvPicPr>
                    <p:blipFill>
                      <a:blip r:embed="rId19"/>
                      <a:srcRect/>
                      <a:stretch>
                        <a:fillRect/>
                      </a:stretch>
                    </p:blipFill>
                    <p:spPr bwMode="auto">
                      <a:xfrm>
                        <a:off x="390576" y="1373777"/>
                        <a:ext cx="998537" cy="436563"/>
                      </a:xfrm>
                      <a:prstGeom prst="rect">
                        <a:avLst/>
                      </a:prstGeom>
                      <a:solidFill>
                        <a:schemeClr val="bg1"/>
                      </a:solidFill>
                      <a:ln>
                        <a:solidFill>
                          <a:srgbClr val="C00000"/>
                        </a:solidFill>
                      </a:ln>
                      <a:extLst/>
                    </p:spPr>
                  </p:pic>
                </p:oleObj>
              </mc:Fallback>
            </mc:AlternateContent>
          </a:graphicData>
        </a:graphic>
      </p:graphicFrame>
    </p:spTree>
    <p:extLst>
      <p:ext uri="{BB962C8B-B14F-4D97-AF65-F5344CB8AC3E}">
        <p14:creationId xmlns:p14="http://schemas.microsoft.com/office/powerpoint/2010/main" val="3434686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Interferencja i dyfrakcja </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29</a:t>
            </a:fld>
            <a:endParaRPr lang="en-US"/>
          </a:p>
        </p:txBody>
      </p:sp>
      <p:sp>
        <p:nvSpPr>
          <p:cNvPr id="7" name="TextBox 6"/>
          <p:cNvSpPr txBox="1"/>
          <p:nvPr/>
        </p:nvSpPr>
        <p:spPr>
          <a:xfrm>
            <a:off x="297868" y="1202307"/>
            <a:ext cx="8568952" cy="646331"/>
          </a:xfrm>
          <a:prstGeom prst="rect">
            <a:avLst/>
          </a:prstGeom>
          <a:noFill/>
        </p:spPr>
        <p:txBody>
          <a:bodyPr wrap="square" rtlCol="0">
            <a:spAutoFit/>
          </a:bodyPr>
          <a:lstStyle/>
          <a:p>
            <a:pPr marL="285750" indent="-285750">
              <a:spcBef>
                <a:spcPts val="600"/>
              </a:spcBef>
              <a:spcAft>
                <a:spcPts val="600"/>
              </a:spcAft>
              <a:buClr>
                <a:srgbClr val="C00000"/>
              </a:buClr>
              <a:buFont typeface="OpenSymbol" panose="05010000000000000000" pitchFamily="2" charset="0"/>
              <a:buChar char="▸"/>
            </a:pPr>
            <a:r>
              <a:rPr lang="pl-PL" altLang="pl-PL" dirty="0"/>
              <a:t>Dwie szczeliny: </a:t>
            </a:r>
            <a:r>
              <a:rPr lang="pl-PL" altLang="pl-PL" dirty="0">
                <a:sym typeface="Wingdings" pitchFamily="2" charset="2"/>
              </a:rPr>
              <a:t> </a:t>
            </a:r>
            <a:r>
              <a:rPr lang="pl-PL" altLang="pl-PL" dirty="0"/>
              <a:t>pojedyncza szczelina daje obraz dyfrakcyjny i te obrazy interferują…</a:t>
            </a:r>
            <a:r>
              <a:rPr lang="pl-PL" dirty="0"/>
              <a:t>	</a:t>
            </a:r>
            <a:endParaRPr lang="pl-PL" b="1" dirty="0"/>
          </a:p>
        </p:txBody>
      </p:sp>
      <p:pic>
        <p:nvPicPr>
          <p:cNvPr id="6" name="Picture 20" descr="interf_dyfr"/>
          <p:cNvPicPr>
            <a:picLocks noChangeAspect="1" noChangeArrowheads="1"/>
          </p:cNvPicPr>
          <p:nvPr/>
        </p:nvPicPr>
        <p:blipFill rotWithShape="1">
          <a:blip r:embed="rId3">
            <a:extLst>
              <a:ext uri="{28A0092B-C50C-407E-A947-70E740481C1C}">
                <a14:useLocalDpi xmlns:a14="http://schemas.microsoft.com/office/drawing/2010/main" val="0"/>
              </a:ext>
            </a:extLst>
          </a:blip>
          <a:srcRect l="-943" b="5290"/>
          <a:stretch/>
        </p:blipFill>
        <p:spPr bwMode="auto">
          <a:xfrm>
            <a:off x="107504" y="1785427"/>
            <a:ext cx="8917719" cy="4451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14"/>
          <p:cNvGraphicFramePr>
            <a:graphicFrameLocks noChangeAspect="1"/>
          </p:cNvGraphicFramePr>
          <p:nvPr>
            <p:extLst/>
          </p:nvPr>
        </p:nvGraphicFramePr>
        <p:xfrm>
          <a:off x="2890711" y="2083986"/>
          <a:ext cx="1663700" cy="382588"/>
        </p:xfrm>
        <a:graphic>
          <a:graphicData uri="http://schemas.openxmlformats.org/presentationml/2006/ole">
            <mc:AlternateContent xmlns:mc="http://schemas.openxmlformats.org/markup-compatibility/2006">
              <mc:Choice xmlns:v="urn:schemas-microsoft-com:vml" Requires="v">
                <p:oleObj spid="_x0000_s8194" name="Równanie" r:id="rId4" imgW="1091726" imgH="253890" progId="Equation.3">
                  <p:embed/>
                </p:oleObj>
              </mc:Choice>
              <mc:Fallback>
                <p:oleObj name="Równanie" r:id="rId4" imgW="1091726" imgH="253890" progId="Equation.3">
                  <p:embed/>
                  <p:pic>
                    <p:nvPicPr>
                      <p:cNvPr id="8"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0711" y="2083986"/>
                        <a:ext cx="1663700" cy="382588"/>
                      </a:xfrm>
                      <a:prstGeom prst="rect">
                        <a:avLst/>
                      </a:prstGeom>
                      <a:solidFill>
                        <a:schemeClr val="accent6">
                          <a:lumMod val="20000"/>
                          <a:lumOff val="80000"/>
                        </a:schemeClr>
                      </a:solidFill>
                      <a:ln>
                        <a:noFill/>
                      </a:ln>
                      <a:extLst/>
                    </p:spPr>
                  </p:pic>
                </p:oleObj>
              </mc:Fallback>
            </mc:AlternateContent>
          </a:graphicData>
        </a:graphic>
      </p:graphicFrame>
      <p:graphicFrame>
        <p:nvGraphicFramePr>
          <p:cNvPr id="9" name="Object 15"/>
          <p:cNvGraphicFramePr>
            <a:graphicFrameLocks noChangeAspect="1"/>
          </p:cNvGraphicFramePr>
          <p:nvPr>
            <p:extLst/>
          </p:nvPr>
        </p:nvGraphicFramePr>
        <p:xfrm>
          <a:off x="3264093" y="2620166"/>
          <a:ext cx="1050925" cy="511175"/>
        </p:xfrm>
        <a:graphic>
          <a:graphicData uri="http://schemas.openxmlformats.org/presentationml/2006/ole">
            <mc:AlternateContent xmlns:mc="http://schemas.openxmlformats.org/markup-compatibility/2006">
              <mc:Choice xmlns:v="urn:schemas-microsoft-com:vml" Requires="v">
                <p:oleObj spid="_x0000_s8195" name="Równanie" r:id="rId6" imgW="799753" imgH="393529" progId="Equation.3">
                  <p:embed/>
                </p:oleObj>
              </mc:Choice>
              <mc:Fallback>
                <p:oleObj name="Równanie" r:id="rId6" imgW="799753" imgH="393529" progId="Equation.3">
                  <p:embed/>
                  <p:pic>
                    <p:nvPicPr>
                      <p:cNvPr id="9"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4093" y="2620166"/>
                        <a:ext cx="10509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8"/>
          <p:cNvGraphicFramePr>
            <a:graphicFrameLocks noChangeAspect="1"/>
          </p:cNvGraphicFramePr>
          <p:nvPr>
            <p:extLst/>
          </p:nvPr>
        </p:nvGraphicFramePr>
        <p:xfrm>
          <a:off x="550609" y="2001549"/>
          <a:ext cx="1831975" cy="690563"/>
        </p:xfrm>
        <a:graphic>
          <a:graphicData uri="http://schemas.openxmlformats.org/presentationml/2006/ole">
            <mc:AlternateContent xmlns:mc="http://schemas.openxmlformats.org/markup-compatibility/2006">
              <mc:Choice xmlns:v="urn:schemas-microsoft-com:vml" Requires="v">
                <p:oleObj spid="_x0000_s8196" name="Równanie" r:id="rId8" imgW="1206500" imgH="457200" progId="Equation.3">
                  <p:embed/>
                </p:oleObj>
              </mc:Choice>
              <mc:Fallback>
                <p:oleObj name="Równanie" r:id="rId8" imgW="1206500" imgH="457200" progId="Equation.3">
                  <p:embed/>
                  <p:pic>
                    <p:nvPicPr>
                      <p:cNvPr id="1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609" y="2001549"/>
                        <a:ext cx="1831975" cy="690563"/>
                      </a:xfrm>
                      <a:prstGeom prst="rect">
                        <a:avLst/>
                      </a:prstGeom>
                      <a:solidFill>
                        <a:schemeClr val="accent6">
                          <a:lumMod val="20000"/>
                          <a:lumOff val="80000"/>
                        </a:schemeClr>
                      </a:solidFill>
                      <a:ln>
                        <a:noFill/>
                      </a:ln>
                      <a:extLst/>
                    </p:spPr>
                  </p:pic>
                </p:oleObj>
              </mc:Fallback>
            </mc:AlternateContent>
          </a:graphicData>
        </a:graphic>
      </p:graphicFrame>
      <p:graphicFrame>
        <p:nvGraphicFramePr>
          <p:cNvPr id="11" name="Object 19"/>
          <p:cNvGraphicFramePr>
            <a:graphicFrameLocks noChangeAspect="1"/>
          </p:cNvGraphicFramePr>
          <p:nvPr>
            <p:extLst/>
          </p:nvPr>
        </p:nvGraphicFramePr>
        <p:xfrm>
          <a:off x="898398" y="2834273"/>
          <a:ext cx="1033462" cy="511175"/>
        </p:xfrm>
        <a:graphic>
          <a:graphicData uri="http://schemas.openxmlformats.org/presentationml/2006/ole">
            <mc:AlternateContent xmlns:mc="http://schemas.openxmlformats.org/markup-compatibility/2006">
              <mc:Choice xmlns:v="urn:schemas-microsoft-com:vml" Requires="v">
                <p:oleObj spid="_x0000_s8197" name="Równanie" r:id="rId10" imgW="787058" imgH="393529" progId="Equation.3">
                  <p:embed/>
                </p:oleObj>
              </mc:Choice>
              <mc:Fallback>
                <p:oleObj name="Równanie" r:id="rId10" imgW="787058" imgH="393529" progId="Equation.3">
                  <p:embed/>
                  <p:pic>
                    <p:nvPicPr>
                      <p:cNvPr id="11"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8398" y="2834273"/>
                        <a:ext cx="1033462" cy="511175"/>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21"/>
          <p:cNvGraphicFramePr>
            <a:graphicFrameLocks noChangeAspect="1"/>
          </p:cNvGraphicFramePr>
          <p:nvPr>
            <p:extLst/>
          </p:nvPr>
        </p:nvGraphicFramePr>
        <p:xfrm>
          <a:off x="1415129" y="3446447"/>
          <a:ext cx="2357438" cy="708025"/>
        </p:xfrm>
        <a:graphic>
          <a:graphicData uri="http://schemas.openxmlformats.org/presentationml/2006/ole">
            <mc:AlternateContent xmlns:mc="http://schemas.openxmlformats.org/markup-compatibility/2006">
              <mc:Choice xmlns:v="urn:schemas-microsoft-com:vml" Requires="v">
                <p:oleObj spid="_x0000_s8198" name="Równanie" r:id="rId12" imgW="1549400" imgH="469900" progId="Equation.3">
                  <p:embed/>
                </p:oleObj>
              </mc:Choice>
              <mc:Fallback>
                <p:oleObj name="Równanie" r:id="rId12" imgW="1549400" imgH="469900" progId="Equation.3">
                  <p:embed/>
                  <p:pic>
                    <p:nvPicPr>
                      <p:cNvPr id="12"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15129" y="3446447"/>
                        <a:ext cx="2357438" cy="708025"/>
                      </a:xfrm>
                      <a:prstGeom prst="rect">
                        <a:avLst/>
                      </a:prstGeom>
                      <a:solidFill>
                        <a:schemeClr val="accent6">
                          <a:lumMod val="20000"/>
                          <a:lumOff val="80000"/>
                        </a:schemeClr>
                      </a:solidFill>
                      <a:ln>
                        <a:noFill/>
                      </a:ln>
                      <a:extLst/>
                    </p:spPr>
                  </p:pic>
                </p:oleObj>
              </mc:Fallback>
            </mc:AlternateContent>
          </a:graphicData>
        </a:graphic>
      </p:graphicFrame>
    </p:spTree>
    <p:extLst>
      <p:ext uri="{BB962C8B-B14F-4D97-AF65-F5344CB8AC3E}">
        <p14:creationId xmlns:p14="http://schemas.microsoft.com/office/powerpoint/2010/main" val="3813042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Przenoszenie informacji</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3</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323528" y="1268760"/>
                <a:ext cx="8336879" cy="923330"/>
              </a:xfrm>
              <a:prstGeom prst="rect">
                <a:avLst/>
              </a:prstGeom>
              <a:noFill/>
            </p:spPr>
            <p:txBody>
              <a:bodyPr wrap="square" rtlCol="0">
                <a:spAutoFit/>
              </a:bodyPr>
              <a:lstStyle/>
              <a:p>
                <a:pPr marL="285750" indent="-285750">
                  <a:spcBef>
                    <a:spcPts val="600"/>
                  </a:spcBef>
                  <a:spcAft>
                    <a:spcPts val="600"/>
                  </a:spcAft>
                  <a:buClr>
                    <a:srgbClr val="C00000"/>
                  </a:buClr>
                  <a:buFont typeface="Wingdings" panose="05000000000000000000" pitchFamily="2" charset="2"/>
                  <a:buChar char="§"/>
                </a:pPr>
                <a:r>
                  <a:rPr lang="pl-PL" dirty="0"/>
                  <a:t>Wyobraźmy sobie dwa ładunki: </a:t>
                </a:r>
                <a14:m>
                  <m:oMath xmlns:m="http://schemas.openxmlformats.org/officeDocument/2006/math">
                    <m:r>
                      <a:rPr lang="pl-PL" b="1" i="1" dirty="0" smtClean="0">
                        <a:solidFill>
                          <a:srgbClr val="0000FF"/>
                        </a:solidFill>
                        <a:latin typeface="Cambria Math"/>
                      </a:rPr>
                      <m:t>𝑸</m:t>
                    </m:r>
                  </m:oMath>
                </a14:m>
                <a:r>
                  <a:rPr lang="pl-PL" dirty="0"/>
                  <a:t> i </a:t>
                </a:r>
                <a14:m>
                  <m:oMath xmlns:m="http://schemas.openxmlformats.org/officeDocument/2006/math">
                    <m:r>
                      <a:rPr lang="pl-PL" b="1" i="1" dirty="0" smtClean="0">
                        <a:solidFill>
                          <a:srgbClr val="0000FF"/>
                        </a:solidFill>
                        <a:latin typeface="Cambria Math"/>
                      </a:rPr>
                      <m:t>𝒒</m:t>
                    </m:r>
                  </m:oMath>
                </a14:m>
                <a:r>
                  <a:rPr lang="pl-PL" dirty="0"/>
                  <a:t>. Przyciąganie pomiędzy nimi zależy od </a:t>
                </a:r>
                <a:r>
                  <a:rPr lang="pl-PL" dirty="0">
                    <a:solidFill>
                      <a:srgbClr val="0000FF"/>
                    </a:solidFill>
                  </a:rPr>
                  <a:t>odległośc</a:t>
                </a:r>
                <a:r>
                  <a:rPr lang="pl-PL" dirty="0"/>
                  <a:t>i. Jeżeli zacznę poruszać ładunkiem </a:t>
                </a:r>
                <a14:m>
                  <m:oMath xmlns:m="http://schemas.openxmlformats.org/officeDocument/2006/math">
                    <m:r>
                      <a:rPr lang="pl-PL" b="1" i="1" dirty="0" smtClean="0">
                        <a:solidFill>
                          <a:srgbClr val="0000FF"/>
                        </a:solidFill>
                        <a:latin typeface="Cambria Math"/>
                      </a:rPr>
                      <m:t>𝒒</m:t>
                    </m:r>
                  </m:oMath>
                </a14:m>
                <a:r>
                  <a:rPr lang="pl-PL" dirty="0"/>
                  <a:t> – skąd </a:t>
                </a:r>
                <a14:m>
                  <m:oMath xmlns:m="http://schemas.openxmlformats.org/officeDocument/2006/math">
                    <m:r>
                      <a:rPr lang="pl-PL" b="1" i="1" dirty="0" smtClean="0">
                        <a:solidFill>
                          <a:srgbClr val="0000FF"/>
                        </a:solidFill>
                        <a:latin typeface="Cambria Math"/>
                      </a:rPr>
                      <m:t>𝑸</m:t>
                    </m:r>
                  </m:oMath>
                </a14:m>
                <a:r>
                  <a:rPr lang="pl-PL" dirty="0"/>
                  <a:t> wie, że coś się zmieniło?  </a:t>
                </a:r>
              </a:p>
            </p:txBody>
          </p:sp>
        </mc:Choice>
        <mc:Fallback xmlns="">
          <p:sp>
            <p:nvSpPr>
              <p:cNvPr id="7" name="TextBox 6"/>
              <p:cNvSpPr txBox="1">
                <a:spLocks noRot="1" noChangeAspect="1" noMove="1" noResize="1" noEditPoints="1" noAdjustHandles="1" noChangeArrowheads="1" noChangeShapeType="1" noTextEdit="1"/>
              </p:cNvSpPr>
              <p:nvPr/>
            </p:nvSpPr>
            <p:spPr>
              <a:xfrm>
                <a:off x="323528" y="1268760"/>
                <a:ext cx="8336879" cy="923330"/>
              </a:xfrm>
              <a:prstGeom prst="rect">
                <a:avLst/>
              </a:prstGeom>
              <a:blipFill>
                <a:blip r:embed="rId3"/>
                <a:stretch>
                  <a:fillRect l="-439" t="-3289" b="-92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899592" y="2420888"/>
                <a:ext cx="7532831" cy="369332"/>
              </a:xfrm>
              <a:prstGeom prst="rect">
                <a:avLst/>
              </a:prstGeom>
              <a:solidFill>
                <a:schemeClr val="accent1">
                  <a:lumMod val="40000"/>
                  <a:lumOff val="60000"/>
                </a:schemeClr>
              </a:solidFill>
            </p:spPr>
            <p:txBody>
              <a:bodyPr wrap="none" rtlCol="0">
                <a:spAutoFit/>
              </a:bodyPr>
              <a:lstStyle/>
              <a:p>
                <a:r>
                  <a:rPr lang="pl-PL" dirty="0"/>
                  <a:t>W jaki sposób informacja o ruchu ładunku </a:t>
                </a:r>
                <a14:m>
                  <m:oMath xmlns:m="http://schemas.openxmlformats.org/officeDocument/2006/math">
                    <m:r>
                      <a:rPr lang="pl-PL" b="1" i="1" dirty="0" smtClean="0">
                        <a:solidFill>
                          <a:srgbClr val="0000FF"/>
                        </a:solidFill>
                        <a:latin typeface="Cambria Math"/>
                      </a:rPr>
                      <m:t>𝒒</m:t>
                    </m:r>
                  </m:oMath>
                </a14:m>
                <a:r>
                  <a:rPr lang="pl-PL" dirty="0"/>
                  <a:t> dotarła do jego partnera </a:t>
                </a:r>
                <a14:m>
                  <m:oMath xmlns:m="http://schemas.openxmlformats.org/officeDocument/2006/math">
                    <m:r>
                      <a:rPr lang="pl-PL" b="1" i="1" dirty="0" smtClean="0">
                        <a:solidFill>
                          <a:srgbClr val="0000FF"/>
                        </a:solidFill>
                        <a:latin typeface="Cambria Math"/>
                      </a:rPr>
                      <m:t>𝑸</m:t>
                    </m:r>
                  </m:oMath>
                </a14:m>
                <a:r>
                  <a:rPr lang="pl-PL" dirty="0"/>
                  <a:t>?</a:t>
                </a:r>
                <a:endParaRPr lang="en-GB" dirty="0"/>
              </a:p>
            </p:txBody>
          </p:sp>
        </mc:Choice>
        <mc:Fallback xmlns="">
          <p:sp>
            <p:nvSpPr>
              <p:cNvPr id="3" name="TextBox 2"/>
              <p:cNvSpPr txBox="1">
                <a:spLocks noRot="1" noChangeAspect="1" noMove="1" noResize="1" noEditPoints="1" noAdjustHandles="1" noChangeArrowheads="1" noChangeShapeType="1" noTextEdit="1"/>
              </p:cNvSpPr>
              <p:nvPr/>
            </p:nvSpPr>
            <p:spPr>
              <a:xfrm>
                <a:off x="899592" y="2420888"/>
                <a:ext cx="7532831" cy="369332"/>
              </a:xfrm>
              <a:prstGeom prst="rect">
                <a:avLst/>
              </a:prstGeom>
              <a:blipFill rotWithShape="1">
                <a:blip r:embed="rId4"/>
                <a:stretch>
                  <a:fillRect l="-729" t="-8197"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23527" y="2971152"/>
                <a:ext cx="8336879" cy="646331"/>
              </a:xfrm>
              <a:prstGeom prst="rect">
                <a:avLst/>
              </a:prstGeom>
              <a:noFill/>
              <a:ln>
                <a:solidFill>
                  <a:srgbClr val="C00000"/>
                </a:solidFill>
              </a:ln>
            </p:spPr>
            <p:txBody>
              <a:bodyPr wrap="square" rtlCol="0">
                <a:spAutoFit/>
              </a:bodyPr>
              <a:lstStyle/>
              <a:p>
                <a:pPr marL="285750" indent="-285750">
                  <a:spcBef>
                    <a:spcPts val="600"/>
                  </a:spcBef>
                  <a:spcAft>
                    <a:spcPts val="600"/>
                  </a:spcAft>
                  <a:buClr>
                    <a:srgbClr val="C00000"/>
                  </a:buClr>
                  <a:buFont typeface="Wingdings" panose="05000000000000000000" pitchFamily="2" charset="2"/>
                  <a:buChar char="§"/>
                </a:pPr>
                <a:r>
                  <a:rPr lang="pl-PL" dirty="0"/>
                  <a:t>Poruszając </a:t>
                </a:r>
                <a14:m>
                  <m:oMath xmlns:m="http://schemas.openxmlformats.org/officeDocument/2006/math">
                    <m:r>
                      <a:rPr lang="pl-PL" b="1" i="1" dirty="0" smtClean="0">
                        <a:solidFill>
                          <a:srgbClr val="0000FF"/>
                        </a:solidFill>
                        <a:latin typeface="Cambria Math"/>
                      </a:rPr>
                      <m:t>𝒒</m:t>
                    </m:r>
                    <m:r>
                      <a:rPr lang="pl-PL" b="0" i="0" dirty="0" smtClean="0">
                        <a:solidFill>
                          <a:srgbClr val="0000FF"/>
                        </a:solidFill>
                        <a:latin typeface="Cambria Math"/>
                      </a:rPr>
                      <m:t> </m:t>
                    </m:r>
                  </m:oMath>
                </a14:m>
                <a:r>
                  <a:rPr lang="pl-PL" dirty="0"/>
                  <a:t>wytworzyliśmy zaburzenie. Zaburzenie to rozchodzi się w przestrzeni jako:  </a:t>
                </a:r>
              </a:p>
            </p:txBody>
          </p:sp>
        </mc:Choice>
        <mc:Fallback xmlns="">
          <p:sp>
            <p:nvSpPr>
              <p:cNvPr id="10" name="TextBox 9"/>
              <p:cNvSpPr txBox="1">
                <a:spLocks noRot="1" noChangeAspect="1" noMove="1" noResize="1" noEditPoints="1" noAdjustHandles="1" noChangeArrowheads="1" noChangeShapeType="1" noTextEdit="1"/>
              </p:cNvSpPr>
              <p:nvPr/>
            </p:nvSpPr>
            <p:spPr>
              <a:xfrm>
                <a:off x="323527" y="2971152"/>
                <a:ext cx="8336879" cy="646331"/>
              </a:xfrm>
              <a:prstGeom prst="rect">
                <a:avLst/>
              </a:prstGeom>
              <a:blipFill>
                <a:blip r:embed="rId5"/>
                <a:stretch>
                  <a:fillRect l="-365" t="-3704" b="-12963"/>
                </a:stretch>
              </a:blipFill>
              <a:ln>
                <a:solidFill>
                  <a:srgbClr val="C00000"/>
                </a:solidFill>
              </a:ln>
            </p:spPr>
            <p:txBody>
              <a:bodyPr/>
              <a:lstStyle/>
              <a:p>
                <a:r>
                  <a:rPr lang="en-GB">
                    <a:noFill/>
                  </a:rPr>
                  <a:t> </a:t>
                </a:r>
              </a:p>
            </p:txBody>
          </p:sp>
        </mc:Fallback>
      </mc:AlternateContent>
      <p:sp>
        <p:nvSpPr>
          <p:cNvPr id="6" name="TextBox 5"/>
          <p:cNvSpPr txBox="1"/>
          <p:nvPr/>
        </p:nvSpPr>
        <p:spPr>
          <a:xfrm>
            <a:off x="2339752" y="3810045"/>
            <a:ext cx="3741217" cy="369332"/>
          </a:xfrm>
          <a:prstGeom prst="rect">
            <a:avLst/>
          </a:prstGeom>
          <a:solidFill>
            <a:schemeClr val="accent1">
              <a:lumMod val="40000"/>
              <a:lumOff val="60000"/>
            </a:schemeClr>
          </a:solidFill>
        </p:spPr>
        <p:txBody>
          <a:bodyPr wrap="none" rtlCol="0">
            <a:spAutoFit/>
          </a:bodyPr>
          <a:lstStyle/>
          <a:p>
            <a:r>
              <a:rPr lang="pl-PL" b="1" dirty="0">
                <a:solidFill>
                  <a:srgbClr val="0000FF"/>
                </a:solidFill>
              </a:rPr>
              <a:t>FALA ELEKTROMAGNETYCZNA</a:t>
            </a:r>
            <a:endParaRPr lang="en-GB" b="1" dirty="0">
              <a:solidFill>
                <a:srgbClr val="0000FF"/>
              </a:solidFill>
            </a:endParaRPr>
          </a:p>
        </p:txBody>
      </p:sp>
      <mc:AlternateContent xmlns:mc="http://schemas.openxmlformats.org/markup-compatibility/2006" xmlns:a14="http://schemas.microsoft.com/office/drawing/2010/main">
        <mc:Choice Requires="a14">
          <p:sp>
            <p:nvSpPr>
              <p:cNvPr id="8" name="TextBox 7"/>
              <p:cNvSpPr txBox="1"/>
              <p:nvPr/>
            </p:nvSpPr>
            <p:spPr>
              <a:xfrm>
                <a:off x="388425" y="4225626"/>
                <a:ext cx="8555163" cy="1967462"/>
              </a:xfrm>
              <a:prstGeom prst="rect">
                <a:avLst/>
              </a:prstGeom>
              <a:noFill/>
            </p:spPr>
            <p:txBody>
              <a:bodyPr wrap="none" rtlCol="0">
                <a:spAutoFit/>
              </a:bodyPr>
              <a:lstStyle/>
              <a:p>
                <a:pPr marL="285750" indent="-285750">
                  <a:buClr>
                    <a:srgbClr val="C00000"/>
                  </a:buClr>
                  <a:buFont typeface="Wingdings" panose="05000000000000000000" pitchFamily="2" charset="2"/>
                  <a:buChar char="§"/>
                </a:pPr>
                <a:r>
                  <a:rPr lang="pl-PL" dirty="0"/>
                  <a:t>Przewidziana przez J.C.Maxwella w 1834 roku:</a:t>
                </a:r>
              </a:p>
              <a:p>
                <a:pPr marL="742950" lvl="1" indent="-285750">
                  <a:spcBef>
                    <a:spcPts val="600"/>
                  </a:spcBef>
                  <a:buClr>
                    <a:srgbClr val="C00000"/>
                  </a:buClr>
                  <a:buFont typeface="Arial" panose="020B0604020202020204" pitchFamily="34" charset="0"/>
                  <a:buChar char="•"/>
                </a:pPr>
                <a:r>
                  <a:rPr lang="pl-PL" dirty="0"/>
                  <a:t>zmieniające się pole elektryczne jest źródłem pola magnetycznego,</a:t>
                </a:r>
              </a:p>
              <a:p>
                <a:pPr marL="742950" lvl="1" indent="-285750">
                  <a:spcBef>
                    <a:spcPts val="600"/>
                  </a:spcBef>
                  <a:buClr>
                    <a:srgbClr val="C00000"/>
                  </a:buClr>
                  <a:buFont typeface="Arial" panose="020B0604020202020204" pitchFamily="34" charset="0"/>
                  <a:buChar char="•"/>
                </a:pPr>
                <a:r>
                  <a:rPr lang="pl-PL" dirty="0"/>
                  <a:t>przyspieszane ładunki elektryczne promieniują falę elektromagnetyczną,</a:t>
                </a:r>
              </a:p>
              <a:p>
                <a:pPr marL="742950" lvl="1" indent="-285750">
                  <a:spcBef>
                    <a:spcPts val="600"/>
                  </a:spcBef>
                  <a:buClr>
                    <a:srgbClr val="C00000"/>
                  </a:buClr>
                  <a:buFont typeface="Arial" panose="020B0604020202020204" pitchFamily="34" charset="0"/>
                  <a:buChar char="•"/>
                </a:pPr>
                <a:r>
                  <a:rPr lang="pl-PL" dirty="0"/>
                  <a:t>fala elektromagnetyczna rozchodzi się z prędkością </a:t>
                </a:r>
                <a14:m>
                  <m:oMath xmlns:m="http://schemas.openxmlformats.org/officeDocument/2006/math">
                    <m:r>
                      <a:rPr lang="pl-PL" b="1" i="1" smtClean="0">
                        <a:solidFill>
                          <a:srgbClr val="0000FF"/>
                        </a:solidFill>
                        <a:latin typeface="Cambria Math"/>
                      </a:rPr>
                      <m:t>𝒄</m:t>
                    </m:r>
                    <m:r>
                      <a:rPr lang="pl-PL" b="1" i="1" smtClean="0">
                        <a:solidFill>
                          <a:srgbClr val="0000FF"/>
                        </a:solidFill>
                        <a:latin typeface="Cambria Math"/>
                      </a:rPr>
                      <m:t>=</m:t>
                    </m:r>
                    <m:f>
                      <m:fPr>
                        <m:ctrlPr>
                          <a:rPr lang="pl-PL" b="1" i="1" smtClean="0">
                            <a:solidFill>
                              <a:srgbClr val="0000FF"/>
                            </a:solidFill>
                            <a:latin typeface="Cambria Math" panose="02040503050406030204" pitchFamily="18" charset="0"/>
                          </a:rPr>
                        </m:ctrlPr>
                      </m:fPr>
                      <m:num>
                        <m:r>
                          <a:rPr lang="pl-PL" b="1" i="1" smtClean="0">
                            <a:solidFill>
                              <a:srgbClr val="0000FF"/>
                            </a:solidFill>
                            <a:latin typeface="Cambria Math"/>
                          </a:rPr>
                          <m:t>𝟏</m:t>
                        </m:r>
                      </m:num>
                      <m:den>
                        <m:rad>
                          <m:radPr>
                            <m:degHide m:val="on"/>
                            <m:ctrlPr>
                              <a:rPr lang="pl-PL" b="1" i="1" smtClean="0">
                                <a:solidFill>
                                  <a:srgbClr val="0000FF"/>
                                </a:solidFill>
                                <a:latin typeface="Cambria Math" panose="02040503050406030204" pitchFamily="18" charset="0"/>
                              </a:rPr>
                            </m:ctrlPr>
                          </m:radPr>
                          <m:deg/>
                          <m:e>
                            <m:sSub>
                              <m:sSubPr>
                                <m:ctrlPr>
                                  <a:rPr lang="pl-PL" b="1" i="1" smtClean="0">
                                    <a:solidFill>
                                      <a:srgbClr val="0000FF"/>
                                    </a:solidFill>
                                    <a:latin typeface="Cambria Math" panose="02040503050406030204" pitchFamily="18" charset="0"/>
                                  </a:rPr>
                                </m:ctrlPr>
                              </m:sSubPr>
                              <m:e>
                                <m:r>
                                  <a:rPr lang="pl-PL" b="1" i="1" smtClean="0">
                                    <a:solidFill>
                                      <a:srgbClr val="0000FF"/>
                                    </a:solidFill>
                                    <a:latin typeface="Cambria Math"/>
                                    <a:ea typeface="Cambria Math"/>
                                  </a:rPr>
                                  <m:t>𝓔</m:t>
                                </m:r>
                              </m:e>
                              <m:sub>
                                <m:r>
                                  <a:rPr lang="pl-PL" b="1" i="1" smtClean="0">
                                    <a:solidFill>
                                      <a:srgbClr val="0000FF"/>
                                    </a:solidFill>
                                    <a:latin typeface="Cambria Math"/>
                                  </a:rPr>
                                  <m:t>𝟎</m:t>
                                </m:r>
                              </m:sub>
                            </m:sSub>
                            <m:r>
                              <a:rPr lang="pl-PL" b="1" i="1" smtClean="0">
                                <a:solidFill>
                                  <a:srgbClr val="0000FF"/>
                                </a:solidFill>
                                <a:latin typeface="Cambria Math"/>
                              </a:rPr>
                              <m:t> </m:t>
                            </m:r>
                            <m:sSub>
                              <m:sSubPr>
                                <m:ctrlPr>
                                  <a:rPr lang="pl-PL" b="1" i="1" smtClean="0">
                                    <a:solidFill>
                                      <a:srgbClr val="0000FF"/>
                                    </a:solidFill>
                                    <a:latin typeface="Cambria Math" panose="02040503050406030204" pitchFamily="18" charset="0"/>
                                  </a:rPr>
                                </m:ctrlPr>
                              </m:sSubPr>
                              <m:e>
                                <m:r>
                                  <a:rPr lang="pl-PL" b="1" i="1" smtClean="0">
                                    <a:solidFill>
                                      <a:srgbClr val="0000FF"/>
                                    </a:solidFill>
                                    <a:latin typeface="Cambria Math"/>
                                    <a:ea typeface="Cambria Math"/>
                                  </a:rPr>
                                  <m:t>𝝁</m:t>
                                </m:r>
                              </m:e>
                              <m:sub>
                                <m:r>
                                  <a:rPr lang="pl-PL" b="1" i="1" smtClean="0">
                                    <a:solidFill>
                                      <a:srgbClr val="0000FF"/>
                                    </a:solidFill>
                                    <a:latin typeface="Cambria Math"/>
                                  </a:rPr>
                                  <m:t>𝟎</m:t>
                                </m:r>
                              </m:sub>
                            </m:sSub>
                          </m:e>
                        </m:rad>
                      </m:den>
                    </m:f>
                    <m:r>
                      <a:rPr lang="pl-PL" b="1" i="1" smtClean="0">
                        <a:solidFill>
                          <a:srgbClr val="0000FF"/>
                        </a:solidFill>
                        <a:latin typeface="Cambria Math"/>
                      </a:rPr>
                      <m:t> </m:t>
                    </m:r>
                    <m:r>
                      <a:rPr lang="pl-PL" b="1" i="1" smtClean="0">
                        <a:solidFill>
                          <a:srgbClr val="0000FF"/>
                        </a:solidFill>
                        <a:latin typeface="Cambria Math"/>
                        <a:ea typeface="Cambria Math"/>
                      </a:rPr>
                      <m:t>≈</m:t>
                    </m:r>
                    <m:r>
                      <a:rPr lang="pl-PL" b="1" i="1" smtClean="0">
                        <a:solidFill>
                          <a:srgbClr val="0000FF"/>
                        </a:solidFill>
                        <a:latin typeface="Cambria Math"/>
                        <a:ea typeface="Cambria Math"/>
                      </a:rPr>
                      <m:t>𝟑</m:t>
                    </m:r>
                    <m:r>
                      <a:rPr lang="pl-PL" b="1" i="1" smtClean="0">
                        <a:solidFill>
                          <a:srgbClr val="0000FF"/>
                        </a:solidFill>
                        <a:latin typeface="Cambria Math"/>
                        <a:ea typeface="Cambria Math"/>
                      </a:rPr>
                      <m:t>∙</m:t>
                    </m:r>
                    <m:sSup>
                      <m:sSupPr>
                        <m:ctrlPr>
                          <a:rPr lang="pl-PL" b="1" i="1" smtClean="0">
                            <a:solidFill>
                              <a:srgbClr val="0000FF"/>
                            </a:solidFill>
                            <a:latin typeface="Cambria Math" panose="02040503050406030204" pitchFamily="18" charset="0"/>
                            <a:ea typeface="Cambria Math"/>
                          </a:rPr>
                        </m:ctrlPr>
                      </m:sSupPr>
                      <m:e>
                        <m:r>
                          <a:rPr lang="pl-PL" b="1" i="1" smtClean="0">
                            <a:solidFill>
                              <a:srgbClr val="0000FF"/>
                            </a:solidFill>
                            <a:latin typeface="Cambria Math"/>
                            <a:ea typeface="Cambria Math"/>
                          </a:rPr>
                          <m:t>𝟏𝟎</m:t>
                        </m:r>
                      </m:e>
                      <m:sup>
                        <m:r>
                          <a:rPr lang="pl-PL" b="1" i="1" smtClean="0">
                            <a:solidFill>
                              <a:srgbClr val="0000FF"/>
                            </a:solidFill>
                            <a:latin typeface="Cambria Math"/>
                            <a:ea typeface="Cambria Math"/>
                          </a:rPr>
                          <m:t>𝟖</m:t>
                        </m:r>
                      </m:sup>
                    </m:sSup>
                    <m:f>
                      <m:fPr>
                        <m:ctrlPr>
                          <a:rPr lang="pl-PL" b="1" i="1" smtClean="0">
                            <a:solidFill>
                              <a:srgbClr val="0000FF"/>
                            </a:solidFill>
                            <a:latin typeface="Cambria Math" panose="02040503050406030204" pitchFamily="18" charset="0"/>
                            <a:ea typeface="Cambria Math"/>
                          </a:rPr>
                        </m:ctrlPr>
                      </m:fPr>
                      <m:num>
                        <m:r>
                          <a:rPr lang="pl-PL" b="1" i="1" smtClean="0">
                            <a:solidFill>
                              <a:srgbClr val="0000FF"/>
                            </a:solidFill>
                            <a:latin typeface="Cambria Math"/>
                            <a:ea typeface="Cambria Math"/>
                          </a:rPr>
                          <m:t>𝒎</m:t>
                        </m:r>
                      </m:num>
                      <m:den>
                        <m:r>
                          <a:rPr lang="pl-PL" b="1" i="1" smtClean="0">
                            <a:solidFill>
                              <a:srgbClr val="0000FF"/>
                            </a:solidFill>
                            <a:latin typeface="Cambria Math"/>
                            <a:ea typeface="Cambria Math"/>
                          </a:rPr>
                          <m:t>𝒔</m:t>
                        </m:r>
                      </m:den>
                    </m:f>
                    <m:r>
                      <a:rPr lang="pl-PL" b="0" i="1" smtClean="0">
                        <a:solidFill>
                          <a:schemeClr val="tx1"/>
                        </a:solidFill>
                        <a:latin typeface="Cambria Math"/>
                        <a:ea typeface="Cambria Math"/>
                      </a:rPr>
                      <m:t>.</m:t>
                    </m:r>
                  </m:oMath>
                </a14:m>
                <a:endParaRPr lang="pl-PL" dirty="0">
                  <a:solidFill>
                    <a:schemeClr val="tx1"/>
                  </a:solidFill>
                  <a:ea typeface="Cambria Math"/>
                </a:endParaRPr>
              </a:p>
              <a:p>
                <a:pPr marL="742950" lvl="1" indent="-285750">
                  <a:spcBef>
                    <a:spcPts val="600"/>
                  </a:spcBef>
                  <a:buClr>
                    <a:srgbClr val="C00000"/>
                  </a:buClr>
                  <a:buFont typeface="Arial" panose="020B0604020202020204" pitchFamily="34" charset="0"/>
                  <a:buChar char="•"/>
                </a:pPr>
                <a:r>
                  <a:rPr lang="pl-PL" dirty="0">
                    <a:solidFill>
                      <a:schemeClr val="tx1"/>
                    </a:solidFill>
                  </a:rPr>
                  <a:t>pola magnetyczne i elektryczne oscylują w czasie.</a:t>
                </a:r>
                <a:endParaRPr lang="en-GB" dirty="0">
                  <a:solidFill>
                    <a:srgbClr val="0000FF"/>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88425" y="4225626"/>
                <a:ext cx="8555163" cy="1967462"/>
              </a:xfrm>
              <a:prstGeom prst="rect">
                <a:avLst/>
              </a:prstGeom>
              <a:blipFill>
                <a:blip r:embed="rId6"/>
                <a:stretch>
                  <a:fillRect l="-499" t="-1548" b="-4025"/>
                </a:stretch>
              </a:blipFill>
            </p:spPr>
            <p:txBody>
              <a:bodyPr/>
              <a:lstStyle/>
              <a:p>
                <a:r>
                  <a:rPr lang="en-GB">
                    <a:noFill/>
                  </a:rPr>
                  <a:t> </a:t>
                </a:r>
              </a:p>
            </p:txBody>
          </p:sp>
        </mc:Fallback>
      </mc:AlternateContent>
      <p:pic>
        <p:nvPicPr>
          <p:cNvPr id="9" name="Obraz 8">
            <a:extLst>
              <a:ext uri="{FF2B5EF4-FFF2-40B4-BE49-F238E27FC236}">
                <a16:creationId xmlns:a16="http://schemas.microsoft.com/office/drawing/2014/main" id="{030E8E18-0C04-4FCD-AE35-3DC79A61B2A2}"/>
              </a:ext>
            </a:extLst>
          </p:cNvPr>
          <p:cNvPicPr>
            <a:picLocks noChangeAspect="1"/>
          </p:cNvPicPr>
          <p:nvPr/>
        </p:nvPicPr>
        <p:blipFill rotWithShape="1">
          <a:blip r:embed="rId7"/>
          <a:srcRect l="5367" t="10441" r="1050" b="13435"/>
          <a:stretch/>
        </p:blipFill>
        <p:spPr>
          <a:xfrm rot="20047748">
            <a:off x="6690124" y="3316664"/>
            <a:ext cx="2404056" cy="884102"/>
          </a:xfrm>
          <a:prstGeom prst="roundRect">
            <a:avLst>
              <a:gd name="adj" fmla="val 28776"/>
            </a:avLst>
          </a:prstGeom>
        </p:spPr>
      </p:pic>
    </p:spTree>
    <p:extLst>
      <p:ext uri="{BB962C8B-B14F-4D97-AF65-F5344CB8AC3E}">
        <p14:creationId xmlns:p14="http://schemas.microsoft.com/office/powerpoint/2010/main" val="162200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Siatka dyfrakcyjna </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30</a:t>
            </a:fld>
            <a:endParaRPr lang="en-US"/>
          </a:p>
        </p:txBody>
      </p:sp>
      <p:sp>
        <p:nvSpPr>
          <p:cNvPr id="7" name="TextBox 6"/>
          <p:cNvSpPr txBox="1"/>
          <p:nvPr/>
        </p:nvSpPr>
        <p:spPr>
          <a:xfrm>
            <a:off x="323528" y="1268760"/>
            <a:ext cx="8568952" cy="369332"/>
          </a:xfrm>
          <a:prstGeom prst="rect">
            <a:avLst/>
          </a:prstGeom>
          <a:noFill/>
        </p:spPr>
        <p:txBody>
          <a:bodyPr wrap="square" rtlCol="0">
            <a:spAutoFit/>
          </a:bodyPr>
          <a:lstStyle/>
          <a:p>
            <a:pPr marL="285750" indent="-285750">
              <a:spcBef>
                <a:spcPts val="600"/>
              </a:spcBef>
              <a:spcAft>
                <a:spcPts val="600"/>
              </a:spcAft>
              <a:buClr>
                <a:srgbClr val="C00000"/>
              </a:buClr>
              <a:buFont typeface="OpenSymbol" panose="05010000000000000000" pitchFamily="2" charset="0"/>
              <a:buChar char="▸"/>
            </a:pPr>
            <a:r>
              <a:rPr lang="pl-PL" dirty="0"/>
              <a:t>Siatka dyfrakcyjna – interferencja z wielu źródeł	</a:t>
            </a:r>
            <a:endParaRPr lang="pl-PL" b="1" dirty="0"/>
          </a:p>
        </p:txBody>
      </p:sp>
      <p:pic>
        <p:nvPicPr>
          <p:cNvPr id="6" name="Picture 18" descr="siatka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7855" y="1744415"/>
            <a:ext cx="2324989" cy="214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6" descr="siatka_dyf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4049058"/>
            <a:ext cx="2994025"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7" descr="siatka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681" y="2754675"/>
            <a:ext cx="2727325"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8"/>
          <p:cNvSpPr>
            <a:spLocks noChangeArrowheads="1"/>
          </p:cNvSpPr>
          <p:nvPr/>
        </p:nvSpPr>
        <p:spPr bwMode="auto">
          <a:xfrm>
            <a:off x="3443529" y="1782108"/>
            <a:ext cx="557688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r>
              <a:rPr lang="pl-PL" altLang="pl-PL" sz="1800" dirty="0">
                <a:latin typeface="+mn-lt"/>
              </a:rPr>
              <a:t>Nie zmienia się odległości pomiędzy głównymi maksimami. Obserwujemy </a:t>
            </a:r>
            <a:r>
              <a:rPr lang="pl-PL" altLang="pl-PL" sz="1800" dirty="0">
                <a:solidFill>
                  <a:srgbClr val="FF0000"/>
                </a:solidFill>
                <a:latin typeface="+mn-lt"/>
              </a:rPr>
              <a:t>wzrost natężenia maksimów głównych</a:t>
            </a:r>
            <a:r>
              <a:rPr lang="pl-PL" altLang="pl-PL" sz="1800" dirty="0">
                <a:solidFill>
                  <a:srgbClr val="00007D"/>
                </a:solidFill>
                <a:latin typeface="+mn-lt"/>
              </a:rPr>
              <a:t>.</a:t>
            </a:r>
          </a:p>
        </p:txBody>
      </p:sp>
      <p:graphicFrame>
        <p:nvGraphicFramePr>
          <p:cNvPr id="11" name="Object 29"/>
          <p:cNvGraphicFramePr>
            <a:graphicFrameLocks noChangeAspect="1"/>
          </p:cNvGraphicFramePr>
          <p:nvPr>
            <p:extLst/>
          </p:nvPr>
        </p:nvGraphicFramePr>
        <p:xfrm>
          <a:off x="4944985" y="2734262"/>
          <a:ext cx="3614737" cy="306387"/>
        </p:xfrm>
        <a:graphic>
          <a:graphicData uri="http://schemas.openxmlformats.org/presentationml/2006/ole">
            <mc:AlternateContent xmlns:mc="http://schemas.openxmlformats.org/markup-compatibility/2006">
              <mc:Choice xmlns:v="urn:schemas-microsoft-com:vml" Requires="v">
                <p:oleObj spid="_x0000_s9218" name="Równanie" r:id="rId6" imgW="2362200" imgH="203200" progId="Equation.3">
                  <p:embed/>
                </p:oleObj>
              </mc:Choice>
              <mc:Fallback>
                <p:oleObj name="Równanie" r:id="rId6" imgW="2362200" imgH="203200" progId="Equation.3">
                  <p:embed/>
                  <p:pic>
                    <p:nvPicPr>
                      <p:cNvPr id="11"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4985" y="2734262"/>
                        <a:ext cx="3614737" cy="306387"/>
                      </a:xfrm>
                      <a:prstGeom prst="rect">
                        <a:avLst/>
                      </a:prstGeom>
                      <a:solidFill>
                        <a:schemeClr val="accent6">
                          <a:lumMod val="20000"/>
                          <a:lumOff val="80000"/>
                        </a:schemeClr>
                      </a:solidFill>
                      <a:ln>
                        <a:noFill/>
                      </a:ln>
                      <a:extLst/>
                    </p:spPr>
                  </p:pic>
                </p:oleObj>
              </mc:Fallback>
            </mc:AlternateContent>
          </a:graphicData>
        </a:graphic>
      </p:graphicFrame>
      <p:sp>
        <p:nvSpPr>
          <p:cNvPr id="12" name="Rectangle 31"/>
          <p:cNvSpPr>
            <a:spLocks noChangeArrowheads="1"/>
          </p:cNvSpPr>
          <p:nvPr/>
        </p:nvSpPr>
        <p:spPr bwMode="auto">
          <a:xfrm>
            <a:off x="5979498" y="3261480"/>
            <a:ext cx="263726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r>
              <a:rPr lang="pl-PL" altLang="pl-PL" sz="1600" i="1" dirty="0">
                <a:latin typeface="+mn-lt"/>
              </a:rPr>
              <a:t>d</a:t>
            </a:r>
            <a:r>
              <a:rPr lang="pl-PL" altLang="pl-PL" sz="1600" dirty="0">
                <a:latin typeface="+mn-lt"/>
              </a:rPr>
              <a:t> - stała siatki dyfrakcyjnej </a:t>
            </a:r>
          </a:p>
        </p:txBody>
      </p:sp>
      <p:sp>
        <p:nvSpPr>
          <p:cNvPr id="13" name="Text Box 32"/>
          <p:cNvSpPr txBox="1">
            <a:spLocks noChangeArrowheads="1"/>
          </p:cNvSpPr>
          <p:nvPr/>
        </p:nvSpPr>
        <p:spPr bwMode="auto">
          <a:xfrm>
            <a:off x="6020005" y="3785402"/>
            <a:ext cx="287247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fontAlgn="base">
              <a:spcBef>
                <a:spcPct val="0"/>
              </a:spcBef>
              <a:spcAft>
                <a:spcPct val="0"/>
              </a:spcAft>
              <a:buClrTx/>
              <a:buSzTx/>
              <a:buFontTx/>
              <a:buNone/>
            </a:pPr>
            <a:r>
              <a:rPr lang="pl-PL" altLang="pl-PL" sz="1600" dirty="0">
                <a:latin typeface="+mn-lt"/>
              </a:rPr>
              <a:t>w spektrometrii, do pomiaru długości fal </a:t>
            </a:r>
          </a:p>
          <a:p>
            <a:pPr fontAlgn="base">
              <a:spcBef>
                <a:spcPct val="0"/>
              </a:spcBef>
              <a:spcAft>
                <a:spcPct val="0"/>
              </a:spcAft>
              <a:buClrTx/>
              <a:buSzTx/>
              <a:buFontTx/>
              <a:buNone/>
            </a:pPr>
            <a:r>
              <a:rPr lang="pl-PL" altLang="pl-PL" sz="1600" dirty="0">
                <a:latin typeface="+mn-lt"/>
              </a:rPr>
              <a:t>stosuje się siatki o stałej </a:t>
            </a:r>
            <a:r>
              <a:rPr lang="pl-PL" altLang="pl-PL" sz="1600" i="1" dirty="0">
                <a:latin typeface="+mn-lt"/>
              </a:rPr>
              <a:t>d</a:t>
            </a:r>
            <a:r>
              <a:rPr lang="pl-PL" altLang="pl-PL" sz="1600" dirty="0">
                <a:latin typeface="+mn-lt"/>
              </a:rPr>
              <a:t> = 1 mm</a:t>
            </a:r>
          </a:p>
        </p:txBody>
      </p:sp>
      <p:pic>
        <p:nvPicPr>
          <p:cNvPr id="14" name="Picture 33" descr="spektr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1755" y="5485080"/>
            <a:ext cx="5016500" cy="646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3740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Podsumowanie</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31</a:t>
            </a:fld>
            <a:endParaRPr lang="en-US"/>
          </a:p>
        </p:txBody>
      </p:sp>
      <p:sp>
        <p:nvSpPr>
          <p:cNvPr id="7" name="TextBox 6"/>
          <p:cNvSpPr txBox="1"/>
          <p:nvPr/>
        </p:nvSpPr>
        <p:spPr>
          <a:xfrm>
            <a:off x="294060" y="1205409"/>
            <a:ext cx="8336879" cy="2693045"/>
          </a:xfrm>
          <a:prstGeom prst="rect">
            <a:avLst/>
          </a:prstGeom>
          <a:noFill/>
        </p:spPr>
        <p:txBody>
          <a:bodyPr wrap="square" rtlCol="0">
            <a:spAutoFit/>
          </a:bodyPr>
          <a:lstStyle/>
          <a:p>
            <a:pPr marL="285750" indent="-285750">
              <a:spcBef>
                <a:spcPts val="600"/>
              </a:spcBef>
              <a:buClr>
                <a:srgbClr val="C00000"/>
              </a:buClr>
              <a:buFont typeface="OpenSymbol" panose="05010000000000000000" pitchFamily="2" charset="0"/>
              <a:buChar char="▸"/>
            </a:pPr>
            <a:r>
              <a:rPr lang="pl-PL" dirty="0"/>
              <a:t>Poruszające się ładunki są źródłem pól: elektrycznego i magnetycznego.</a:t>
            </a:r>
          </a:p>
          <a:p>
            <a:pPr marL="285750" indent="-285750">
              <a:spcBef>
                <a:spcPts val="600"/>
              </a:spcBef>
              <a:buClr>
                <a:srgbClr val="C00000"/>
              </a:buClr>
              <a:buFont typeface="OpenSymbol" panose="05010000000000000000" pitchFamily="2" charset="0"/>
              <a:buChar char="▸"/>
            </a:pPr>
            <a:r>
              <a:rPr lang="pl-PL" dirty="0"/>
              <a:t>Pola te propagują się w przestrzeni w postaci </a:t>
            </a:r>
            <a:r>
              <a:rPr lang="pl-PL" dirty="0">
                <a:solidFill>
                  <a:srgbClr val="0000FF"/>
                </a:solidFill>
              </a:rPr>
              <a:t>fali elektromagnetycznej</a:t>
            </a:r>
            <a:r>
              <a:rPr lang="pl-PL" dirty="0"/>
              <a:t>.</a:t>
            </a:r>
          </a:p>
          <a:p>
            <a:pPr marL="285750" indent="-285750">
              <a:spcBef>
                <a:spcPts val="600"/>
              </a:spcBef>
              <a:buClr>
                <a:srgbClr val="C00000"/>
              </a:buClr>
              <a:buFont typeface="OpenSymbol" panose="05010000000000000000" pitchFamily="2" charset="0"/>
              <a:buChar char="▸"/>
            </a:pPr>
            <a:r>
              <a:rPr lang="pl-PL" dirty="0"/>
              <a:t>Fala elektromagnetyczna jest falą </a:t>
            </a:r>
            <a:r>
              <a:rPr lang="pl-PL" b="1" dirty="0">
                <a:solidFill>
                  <a:srgbClr val="0000FF"/>
                </a:solidFill>
              </a:rPr>
              <a:t>płaską</a:t>
            </a:r>
            <a:r>
              <a:rPr lang="pl-PL" dirty="0"/>
              <a:t>, poprzeczną, rozchodzącą się </a:t>
            </a:r>
            <a:r>
              <a:rPr lang="pl-PL" b="1" dirty="0">
                <a:solidFill>
                  <a:srgbClr val="0000FF"/>
                </a:solidFill>
              </a:rPr>
              <a:t>prostopadle</a:t>
            </a:r>
            <a:r>
              <a:rPr lang="pl-PL" dirty="0"/>
              <a:t> do drgań pól elektrycznego i magnetycznego</a:t>
            </a:r>
          </a:p>
          <a:p>
            <a:pPr marL="285750" indent="-285750">
              <a:spcBef>
                <a:spcPts val="600"/>
              </a:spcBef>
              <a:buClr>
                <a:srgbClr val="C00000"/>
              </a:buClr>
              <a:buFont typeface="OpenSymbol" panose="05010000000000000000" pitchFamily="2" charset="0"/>
              <a:buChar char="▸"/>
            </a:pPr>
            <a:r>
              <a:rPr lang="pl-PL" dirty="0"/>
              <a:t>Falę elektromagnetyczną można </a:t>
            </a:r>
            <a:r>
              <a:rPr lang="pl-PL" dirty="0">
                <a:solidFill>
                  <a:srgbClr val="0000FF"/>
                </a:solidFill>
              </a:rPr>
              <a:t>spolaryzować</a:t>
            </a:r>
            <a:r>
              <a:rPr lang="pl-PL" dirty="0"/>
              <a:t>.</a:t>
            </a:r>
          </a:p>
          <a:p>
            <a:pPr marL="285750" indent="-285750">
              <a:spcBef>
                <a:spcPts val="600"/>
              </a:spcBef>
              <a:buClr>
                <a:srgbClr val="C00000"/>
              </a:buClr>
              <a:buFont typeface="OpenSymbol" panose="05010000000000000000" pitchFamily="2" charset="0"/>
              <a:buChar char="▸"/>
            </a:pPr>
            <a:r>
              <a:rPr lang="pl-PL" dirty="0"/>
              <a:t>Fala ulega zjawisku </a:t>
            </a:r>
            <a:r>
              <a:rPr lang="pl-PL" dirty="0">
                <a:solidFill>
                  <a:srgbClr val="0000FF"/>
                </a:solidFill>
              </a:rPr>
              <a:t>dyfrakcji i interferencji</a:t>
            </a:r>
            <a:r>
              <a:rPr lang="pl-PL" dirty="0"/>
              <a:t>.</a:t>
            </a:r>
          </a:p>
          <a:p>
            <a:pPr marL="285750" indent="-285750">
              <a:spcBef>
                <a:spcPts val="600"/>
              </a:spcBef>
              <a:buClr>
                <a:srgbClr val="C00000"/>
              </a:buClr>
              <a:buFont typeface="OpenSymbol" panose="05010000000000000000" pitchFamily="2" charset="0"/>
              <a:buChar char="▸"/>
            </a:pPr>
            <a:r>
              <a:rPr lang="pl-PL" dirty="0"/>
              <a:t>Fala </a:t>
            </a:r>
            <a:r>
              <a:rPr lang="pl-PL" dirty="0" err="1"/>
              <a:t>elm</a:t>
            </a:r>
            <a:r>
              <a:rPr lang="pl-PL" dirty="0"/>
              <a:t> obejmuje zakres od 10</a:t>
            </a:r>
            <a:r>
              <a:rPr lang="pl-PL" baseline="30000" dirty="0"/>
              <a:t>-16</a:t>
            </a:r>
            <a:r>
              <a:rPr lang="pl-PL" dirty="0"/>
              <a:t> do 10</a:t>
            </a:r>
            <a:r>
              <a:rPr lang="pl-PL" baseline="30000" dirty="0"/>
              <a:t>6</a:t>
            </a:r>
            <a:r>
              <a:rPr lang="pl-PL" dirty="0"/>
              <a:t> m, ale tylko niewielki fragment tego widma jest widzialny dla oka ludzkiego – o takiej fali </a:t>
            </a:r>
            <a:r>
              <a:rPr lang="pl-PL" dirty="0" err="1"/>
              <a:t>elm</a:t>
            </a:r>
            <a:r>
              <a:rPr lang="pl-PL" dirty="0"/>
              <a:t> mówimy </a:t>
            </a:r>
            <a:r>
              <a:rPr lang="pl-PL" dirty="0">
                <a:solidFill>
                  <a:srgbClr val="0000FF"/>
                </a:solidFill>
              </a:rPr>
              <a:t>„światło”</a:t>
            </a:r>
          </a:p>
        </p:txBody>
      </p:sp>
      <p:pic>
        <p:nvPicPr>
          <p:cNvPr id="10244" name="Picture 4" descr="Emwave diagram, electromagnetic wave diagram"/>
          <p:cNvPicPr>
            <a:picLocks noChangeAspect="1" noChangeArrowheads="1"/>
          </p:cNvPicPr>
          <p:nvPr/>
        </p:nvPicPr>
        <p:blipFill rotWithShape="1">
          <a:blip r:embed="rId2">
            <a:extLst>
              <a:ext uri="{28A0092B-C50C-407E-A947-70E740481C1C}">
                <a14:useLocalDpi xmlns:a14="http://schemas.microsoft.com/office/drawing/2010/main" val="0"/>
              </a:ext>
            </a:extLst>
          </a:blip>
          <a:srcRect l="-406" b="47409"/>
          <a:stretch/>
        </p:blipFill>
        <p:spPr bwMode="auto">
          <a:xfrm>
            <a:off x="1782342" y="3861048"/>
            <a:ext cx="6873873" cy="2160240"/>
          </a:xfrm>
          <a:prstGeom prst="rect">
            <a:avLst/>
          </a:prstGeom>
          <a:noFill/>
          <a:extLst>
            <a:ext uri="{909E8E84-426E-40DD-AFC4-6F175D3DCCD1}">
              <a14:hiddenFill xmlns:a14="http://schemas.microsoft.com/office/drawing/2010/main">
                <a:solidFill>
                  <a:srgbClr val="FFFFFF"/>
                </a:solidFill>
              </a14:hiddenFill>
            </a:ext>
          </a:extLst>
        </p:spPr>
      </p:pic>
      <p:sp>
        <p:nvSpPr>
          <p:cNvPr id="9" name="Prostokąt 8"/>
          <p:cNvSpPr/>
          <p:nvPr/>
        </p:nvSpPr>
        <p:spPr>
          <a:xfrm>
            <a:off x="3851920" y="5984071"/>
            <a:ext cx="1903085" cy="369332"/>
          </a:xfrm>
          <a:prstGeom prst="rect">
            <a:avLst/>
          </a:prstGeom>
        </p:spPr>
        <p:txBody>
          <a:bodyPr wrap="none">
            <a:spAutoFit/>
          </a:bodyPr>
          <a:lstStyle/>
          <a:p>
            <a:r>
              <a:rPr lang="pl-PL" dirty="0">
                <a:solidFill>
                  <a:srgbClr val="7030A0"/>
                </a:solidFill>
              </a:rPr>
              <a:t>św</a:t>
            </a:r>
            <a:r>
              <a:rPr lang="pl-PL" dirty="0">
                <a:solidFill>
                  <a:srgbClr val="0000FF"/>
                </a:solidFill>
              </a:rPr>
              <a:t>ia</a:t>
            </a:r>
            <a:r>
              <a:rPr lang="pl-PL" dirty="0">
                <a:solidFill>
                  <a:srgbClr val="006600"/>
                </a:solidFill>
              </a:rPr>
              <a:t>tło</a:t>
            </a:r>
            <a:r>
              <a:rPr lang="pl-PL" dirty="0">
                <a:solidFill>
                  <a:srgbClr val="0000FF"/>
                </a:solidFill>
              </a:rPr>
              <a:t> </a:t>
            </a:r>
            <a:r>
              <a:rPr lang="pl-PL" dirty="0">
                <a:solidFill>
                  <a:srgbClr val="FFFF00"/>
                </a:solidFill>
              </a:rPr>
              <a:t>wi</a:t>
            </a:r>
            <a:r>
              <a:rPr lang="pl-PL" dirty="0">
                <a:solidFill>
                  <a:srgbClr val="DD4015"/>
                </a:solidFill>
              </a:rPr>
              <a:t>dzi</a:t>
            </a:r>
            <a:r>
              <a:rPr lang="pl-PL" dirty="0">
                <a:solidFill>
                  <a:srgbClr val="FF0000"/>
                </a:solidFill>
              </a:rPr>
              <a:t>al</a:t>
            </a:r>
            <a:r>
              <a:rPr lang="pl-PL" dirty="0">
                <a:solidFill>
                  <a:srgbClr val="C00000"/>
                </a:solidFill>
              </a:rPr>
              <a:t>ne</a:t>
            </a:r>
            <a:endParaRPr lang="en-US" dirty="0">
              <a:solidFill>
                <a:srgbClr val="C00000"/>
              </a:solidFill>
            </a:endParaRPr>
          </a:p>
        </p:txBody>
      </p:sp>
    </p:spTree>
    <p:extLst>
      <p:ext uri="{BB962C8B-B14F-4D97-AF65-F5344CB8AC3E}">
        <p14:creationId xmlns:p14="http://schemas.microsoft.com/office/powerpoint/2010/main" val="745879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Wytworzenie fali elektromagnetycznej</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4</a:t>
            </a:fld>
            <a:endParaRPr lang="en-US"/>
          </a:p>
        </p:txBody>
      </p:sp>
      <p:sp>
        <p:nvSpPr>
          <p:cNvPr id="7" name="TextBox 6"/>
          <p:cNvSpPr txBox="1"/>
          <p:nvPr/>
        </p:nvSpPr>
        <p:spPr>
          <a:xfrm>
            <a:off x="323528" y="1268760"/>
            <a:ext cx="8568952" cy="1231106"/>
          </a:xfrm>
          <a:prstGeom prst="rect">
            <a:avLst/>
          </a:prstGeom>
          <a:noFill/>
        </p:spPr>
        <p:txBody>
          <a:bodyPr wrap="square" rtlCol="0">
            <a:spAutoFit/>
          </a:bodyPr>
          <a:lstStyle/>
          <a:p>
            <a:pPr marL="285750" indent="-285750">
              <a:spcBef>
                <a:spcPts val="600"/>
              </a:spcBef>
              <a:spcAft>
                <a:spcPts val="600"/>
              </a:spcAft>
              <a:buClr>
                <a:srgbClr val="C00000"/>
              </a:buClr>
              <a:buFont typeface="OpenSymbol" panose="05010000000000000000" pitchFamily="2" charset="0"/>
              <a:buChar char="▸"/>
            </a:pPr>
            <a:endParaRPr lang="pl-PL" dirty="0"/>
          </a:p>
          <a:p>
            <a:pPr marL="285750" indent="-285750">
              <a:spcBef>
                <a:spcPts val="600"/>
              </a:spcBef>
              <a:spcAft>
                <a:spcPts val="600"/>
              </a:spcAft>
              <a:buClr>
                <a:srgbClr val="C00000"/>
              </a:buClr>
              <a:buFont typeface="Wingdings" panose="05000000000000000000" pitchFamily="2" charset="2"/>
              <a:buChar char="§"/>
            </a:pPr>
            <a:r>
              <a:rPr lang="pl-PL" dirty="0"/>
              <a:t>Doświadczenie Hertza pokazuje transmisję i odbiór fali elektromagnetycznej.</a:t>
            </a:r>
          </a:p>
          <a:p>
            <a:pPr marL="285750" indent="-285750">
              <a:spcBef>
                <a:spcPts val="600"/>
              </a:spcBef>
              <a:spcAft>
                <a:spcPts val="600"/>
              </a:spcAft>
              <a:buClr>
                <a:srgbClr val="C00000"/>
              </a:buClr>
              <a:buFont typeface="Wingdings" panose="05000000000000000000" pitchFamily="2" charset="2"/>
              <a:buChar char="§"/>
            </a:pPr>
            <a:r>
              <a:rPr lang="pl-PL" dirty="0"/>
              <a:t>Hertz również pokazał, że powierzchnie przewodników odbijają fale.</a:t>
            </a:r>
          </a:p>
        </p:txBody>
      </p:sp>
      <p:sp>
        <p:nvSpPr>
          <p:cNvPr id="8" name="TextBox 7"/>
          <p:cNvSpPr txBox="1"/>
          <p:nvPr/>
        </p:nvSpPr>
        <p:spPr>
          <a:xfrm>
            <a:off x="323528" y="1268760"/>
            <a:ext cx="8336879" cy="369332"/>
          </a:xfrm>
          <a:prstGeom prst="rect">
            <a:avLst/>
          </a:prstGeom>
          <a:noFill/>
        </p:spPr>
        <p:txBody>
          <a:bodyPr wrap="square" rtlCol="0">
            <a:spAutoFit/>
          </a:bodyPr>
          <a:lstStyle/>
          <a:p>
            <a:pPr marL="285750" indent="-285750">
              <a:spcBef>
                <a:spcPts val="600"/>
              </a:spcBef>
              <a:spcAft>
                <a:spcPts val="600"/>
              </a:spcAft>
              <a:buClr>
                <a:srgbClr val="C00000"/>
              </a:buClr>
              <a:buFont typeface="Wingdings" panose="05000000000000000000" pitchFamily="2" charset="2"/>
              <a:buChar char="§"/>
            </a:pPr>
            <a:r>
              <a:rPr lang="pl-PL" dirty="0"/>
              <a:t>Fale elektromagnetyczne zostały odkryte w 1887 przez Heinricha Hertza</a:t>
            </a:r>
          </a:p>
        </p:txBody>
      </p:sp>
      <p:sp>
        <p:nvSpPr>
          <p:cNvPr id="6" name="pole tekstowe 5">
            <a:extLst>
              <a:ext uri="{FF2B5EF4-FFF2-40B4-BE49-F238E27FC236}">
                <a16:creationId xmlns:a16="http://schemas.microsoft.com/office/drawing/2014/main" id="{C841EFFD-E3C7-4DEF-9728-C1FC7339B5B7}"/>
              </a:ext>
            </a:extLst>
          </p:cNvPr>
          <p:cNvSpPr txBox="1"/>
          <p:nvPr/>
        </p:nvSpPr>
        <p:spPr>
          <a:xfrm>
            <a:off x="3434325" y="5629672"/>
            <a:ext cx="5365571" cy="369332"/>
          </a:xfrm>
          <a:prstGeom prst="rect">
            <a:avLst/>
          </a:prstGeom>
          <a:noFill/>
        </p:spPr>
        <p:txBody>
          <a:bodyPr wrap="none" rtlCol="0">
            <a:spAutoFit/>
          </a:bodyPr>
          <a:lstStyle/>
          <a:p>
            <a:r>
              <a:rPr lang="pl-PL" dirty="0"/>
              <a:t>brak ośrodka!!! fale mogą rozchodzić się w próżni!!</a:t>
            </a:r>
            <a:endParaRPr lang="en-GB" dirty="0"/>
          </a:p>
        </p:txBody>
      </p:sp>
      <p:pic>
        <p:nvPicPr>
          <p:cNvPr id="9" name="Obraz 8">
            <a:extLst>
              <a:ext uri="{FF2B5EF4-FFF2-40B4-BE49-F238E27FC236}">
                <a16:creationId xmlns:a16="http://schemas.microsoft.com/office/drawing/2014/main" id="{93D356AA-F5E7-4A44-A75B-B10F67A3F112}"/>
              </a:ext>
            </a:extLst>
          </p:cNvPr>
          <p:cNvPicPr>
            <a:picLocks noChangeAspect="1"/>
          </p:cNvPicPr>
          <p:nvPr/>
        </p:nvPicPr>
        <p:blipFill>
          <a:blip r:embed="rId3"/>
          <a:stretch>
            <a:fillRect/>
          </a:stretch>
        </p:blipFill>
        <p:spPr>
          <a:xfrm>
            <a:off x="1079314" y="2510439"/>
            <a:ext cx="7581093" cy="2813006"/>
          </a:xfrm>
          <a:prstGeom prst="rect">
            <a:avLst/>
          </a:prstGeom>
        </p:spPr>
      </p:pic>
    </p:spTree>
    <p:extLst>
      <p:ext uri="{BB962C8B-B14F-4D97-AF65-F5344CB8AC3E}">
        <p14:creationId xmlns:p14="http://schemas.microsoft.com/office/powerpoint/2010/main" val="1071455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Propagacja fali elektromagnetycznej</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5</a:t>
            </a:fld>
            <a:endParaRPr lang="en-US"/>
          </a:p>
        </p:txBody>
      </p:sp>
      <p:sp>
        <p:nvSpPr>
          <p:cNvPr id="7" name="TextBox 6"/>
          <p:cNvSpPr txBox="1"/>
          <p:nvPr/>
        </p:nvSpPr>
        <p:spPr>
          <a:xfrm>
            <a:off x="199467" y="1268760"/>
            <a:ext cx="8712968" cy="1077218"/>
          </a:xfrm>
          <a:prstGeom prst="rect">
            <a:avLst/>
          </a:prstGeom>
          <a:noFill/>
        </p:spPr>
        <p:txBody>
          <a:bodyPr wrap="square" rtlCol="0">
            <a:spAutoFit/>
          </a:bodyPr>
          <a:lstStyle/>
          <a:p>
            <a:pPr marL="285750" indent="-285750">
              <a:spcBef>
                <a:spcPts val="600"/>
              </a:spcBef>
              <a:spcAft>
                <a:spcPts val="600"/>
              </a:spcAft>
              <a:buClr>
                <a:srgbClr val="C00000"/>
              </a:buClr>
              <a:buFont typeface="Wingdings" panose="05000000000000000000" pitchFamily="2" charset="2"/>
              <a:buChar char="§"/>
            </a:pPr>
            <a:r>
              <a:rPr lang="pl-PL" dirty="0"/>
              <a:t>Zmieniające się pole magnetyczne jest źródłem pola elektrycznego.</a:t>
            </a:r>
          </a:p>
          <a:p>
            <a:pPr marL="285750" indent="-285750">
              <a:spcBef>
                <a:spcPts val="600"/>
              </a:spcBef>
              <a:spcAft>
                <a:spcPts val="600"/>
              </a:spcAft>
              <a:buClr>
                <a:srgbClr val="C00000"/>
              </a:buClr>
              <a:buFont typeface="Wingdings" panose="05000000000000000000" pitchFamily="2" charset="2"/>
              <a:buChar char="§"/>
            </a:pPr>
            <a:r>
              <a:rPr lang="pl-PL" dirty="0"/>
              <a:t>Zmiany pola elektrycznego powodują powstanie wirowego pola magnetycznego – zmiany pola rozchodzą się w przestrzeni!</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51" y="2417317"/>
            <a:ext cx="3215913" cy="1735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Rectangle 2"/>
              <p:cNvSpPr/>
              <p:nvPr/>
            </p:nvSpPr>
            <p:spPr>
              <a:xfrm>
                <a:off x="145598" y="4224228"/>
                <a:ext cx="8873491" cy="2132122"/>
              </a:xfrm>
              <a:prstGeom prst="rect">
                <a:avLst/>
              </a:prstGeom>
            </p:spPr>
            <p:txBody>
              <a:bodyPr wrap="square">
                <a:spAutoFit/>
              </a:bodyPr>
              <a:lstStyle/>
              <a:p>
                <a:pPr marL="285750" indent="-285750">
                  <a:buClr>
                    <a:srgbClr val="C00000"/>
                  </a:buClr>
                  <a:buFont typeface="Wingdings" panose="05000000000000000000" pitchFamily="2" charset="2"/>
                  <a:buChar char="§"/>
                </a:pPr>
                <a:r>
                  <a:rPr lang="pl-PL" dirty="0"/>
                  <a:t>Równania Maxwella pokazują, że:</a:t>
                </a:r>
              </a:p>
              <a:p>
                <a:pPr marL="742950" lvl="1" indent="-285750">
                  <a:buClr>
                    <a:srgbClr val="C00000"/>
                  </a:buClr>
                  <a:buFont typeface="Arial" panose="020B0604020202020204" pitchFamily="34" charset="0"/>
                  <a:buChar char="•"/>
                </a:pPr>
                <a:r>
                  <a:rPr lang="pl-PL" dirty="0"/>
                  <a:t>Ładunek punktowy w spoczynku wytwarza statyczne pole </a:t>
                </a:r>
                <a14:m>
                  <m:oMath xmlns:m="http://schemas.openxmlformats.org/officeDocument/2006/math">
                    <m:acc>
                      <m:accPr>
                        <m:chr m:val="⃗"/>
                        <m:ctrlPr>
                          <a:rPr lang="pl-PL" b="1" i="1" dirty="0" smtClean="0">
                            <a:solidFill>
                              <a:srgbClr val="FF0000"/>
                            </a:solidFill>
                            <a:latin typeface="Cambria Math" panose="02040503050406030204" pitchFamily="18" charset="0"/>
                          </a:rPr>
                        </m:ctrlPr>
                      </m:accPr>
                      <m:e>
                        <m:r>
                          <a:rPr lang="pl-PL" b="1" i="1" dirty="0" smtClean="0">
                            <a:solidFill>
                              <a:srgbClr val="FF0000"/>
                            </a:solidFill>
                            <a:latin typeface="Cambria Math" panose="02040503050406030204" pitchFamily="18" charset="0"/>
                          </a:rPr>
                          <m:t>𝑬</m:t>
                        </m:r>
                      </m:e>
                    </m:acc>
                  </m:oMath>
                </a14:m>
                <a:r>
                  <a:rPr lang="pl-PL" dirty="0"/>
                  <a:t> </a:t>
                </a:r>
                <a:r>
                  <a:rPr lang="pl-PL" b="1" i="1" dirty="0"/>
                  <a:t>, </a:t>
                </a:r>
                <a:r>
                  <a:rPr lang="pl-PL" dirty="0"/>
                  <a:t>ale nie wytwarza pola </a:t>
                </a:r>
                <a14:m>
                  <m:oMath xmlns:m="http://schemas.openxmlformats.org/officeDocument/2006/math">
                    <m:acc>
                      <m:accPr>
                        <m:chr m:val="⃗"/>
                        <m:ctrlPr>
                          <a:rPr lang="pl-PL" b="1" i="1" dirty="0" smtClean="0">
                            <a:solidFill>
                              <a:srgbClr val="0000FF"/>
                            </a:solidFill>
                            <a:latin typeface="Cambria Math" panose="02040503050406030204" pitchFamily="18" charset="0"/>
                          </a:rPr>
                        </m:ctrlPr>
                      </m:accPr>
                      <m:e>
                        <m:r>
                          <a:rPr lang="pl-PL" b="1" i="1" dirty="0" smtClean="0">
                            <a:solidFill>
                              <a:srgbClr val="0000FF"/>
                            </a:solidFill>
                            <a:latin typeface="Cambria Math" panose="02040503050406030204" pitchFamily="18" charset="0"/>
                          </a:rPr>
                          <m:t>𝑩</m:t>
                        </m:r>
                      </m:e>
                    </m:acc>
                  </m:oMath>
                </a14:m>
                <a:r>
                  <a:rPr lang="pl-PL" dirty="0"/>
                  <a:t>, </a:t>
                </a:r>
              </a:p>
              <a:p>
                <a:pPr marL="742950" lvl="1" indent="-285750">
                  <a:buClr>
                    <a:srgbClr val="C00000"/>
                  </a:buClr>
                  <a:buFont typeface="Arial" panose="020B0604020202020204" pitchFamily="34" charset="0"/>
                  <a:buChar char="•"/>
                </a:pPr>
                <a:r>
                  <a:rPr lang="pl-PL" dirty="0"/>
                  <a:t>Ładunek punktowy poruszający się ze stałą prędkością wytwarza zarówno pole </a:t>
                </a:r>
                <a14:m>
                  <m:oMath xmlns:m="http://schemas.openxmlformats.org/officeDocument/2006/math">
                    <m:acc>
                      <m:accPr>
                        <m:chr m:val="⃗"/>
                        <m:ctrlPr>
                          <a:rPr lang="pl-PL" b="1" i="1" dirty="0">
                            <a:solidFill>
                              <a:srgbClr val="FF0000"/>
                            </a:solidFill>
                            <a:latin typeface="Cambria Math" panose="02040503050406030204" pitchFamily="18" charset="0"/>
                          </a:rPr>
                        </m:ctrlPr>
                      </m:accPr>
                      <m:e>
                        <m:r>
                          <a:rPr lang="pl-PL" b="1" i="1" dirty="0">
                            <a:solidFill>
                              <a:srgbClr val="FF0000"/>
                            </a:solidFill>
                            <a:latin typeface="Cambria Math" panose="02040503050406030204" pitchFamily="18" charset="0"/>
                          </a:rPr>
                          <m:t>𝑬</m:t>
                        </m:r>
                      </m:e>
                    </m:acc>
                  </m:oMath>
                </a14:m>
                <a:r>
                  <a:rPr lang="pl-PL" b="1" i="1" dirty="0"/>
                  <a:t>, </a:t>
                </a:r>
                <a:r>
                  <a:rPr lang="pl-PL" dirty="0"/>
                  <a:t>jak i pole </a:t>
                </a:r>
                <a14:m>
                  <m:oMath xmlns:m="http://schemas.openxmlformats.org/officeDocument/2006/math">
                    <m:acc>
                      <m:accPr>
                        <m:chr m:val="⃗"/>
                        <m:ctrlPr>
                          <a:rPr lang="pl-PL" b="1" i="1" dirty="0">
                            <a:solidFill>
                              <a:srgbClr val="0000FF"/>
                            </a:solidFill>
                            <a:latin typeface="Cambria Math" panose="02040503050406030204" pitchFamily="18" charset="0"/>
                          </a:rPr>
                        </m:ctrlPr>
                      </m:accPr>
                      <m:e>
                        <m:r>
                          <a:rPr lang="pl-PL" b="1" i="1" dirty="0">
                            <a:solidFill>
                              <a:srgbClr val="0000FF"/>
                            </a:solidFill>
                            <a:latin typeface="Cambria Math" panose="02040503050406030204" pitchFamily="18" charset="0"/>
                          </a:rPr>
                          <m:t>𝑩</m:t>
                        </m:r>
                      </m:e>
                    </m:acc>
                  </m:oMath>
                </a14:m>
                <a:r>
                  <a:rPr lang="pl-PL" dirty="0"/>
                  <a:t>.</a:t>
                </a:r>
              </a:p>
              <a:p>
                <a:pPr marL="742950" lvl="1" indent="-285750">
                  <a:buClr>
                    <a:srgbClr val="C00000"/>
                  </a:buClr>
                  <a:buFont typeface="Arial" panose="020B0604020202020204" pitchFamily="34" charset="0"/>
                  <a:buChar char="•"/>
                </a:pPr>
                <a:r>
                  <a:rPr lang="pl-PL" dirty="0"/>
                  <a:t>Ładunek poruszający się z przyspieszeniem wytwarza </a:t>
                </a:r>
              </a:p>
              <a:p>
                <a:pPr lvl="1" algn="ctr">
                  <a:buClr>
                    <a:srgbClr val="C00000"/>
                  </a:buClr>
                </a:pPr>
                <a:r>
                  <a:rPr lang="pl-PL" b="1" dirty="0">
                    <a:solidFill>
                      <a:srgbClr val="FF0000"/>
                    </a:solidFill>
                  </a:rPr>
                  <a:t>f</a:t>
                </a:r>
                <a:r>
                  <a:rPr lang="pl-PL" b="1" dirty="0">
                    <a:solidFill>
                      <a:srgbClr val="0000FF"/>
                    </a:solidFill>
                  </a:rPr>
                  <a:t>a</a:t>
                </a:r>
                <a:r>
                  <a:rPr lang="pl-PL" b="1" dirty="0">
                    <a:solidFill>
                      <a:srgbClr val="FF0000"/>
                    </a:solidFill>
                  </a:rPr>
                  <a:t>l</a:t>
                </a:r>
                <a:r>
                  <a:rPr lang="pl-PL" b="1" dirty="0">
                    <a:solidFill>
                      <a:srgbClr val="0000FF"/>
                    </a:solidFill>
                  </a:rPr>
                  <a:t>e</a:t>
                </a:r>
                <a:r>
                  <a:rPr lang="pl-PL" b="1" dirty="0">
                    <a:solidFill>
                      <a:srgbClr val="FF0000"/>
                    </a:solidFill>
                  </a:rPr>
                  <a:t> e</a:t>
                </a:r>
                <a:r>
                  <a:rPr lang="pl-PL" b="1" dirty="0">
                    <a:solidFill>
                      <a:srgbClr val="0000FF"/>
                    </a:solidFill>
                  </a:rPr>
                  <a:t>l</a:t>
                </a:r>
                <a:r>
                  <a:rPr lang="pl-PL" b="1" dirty="0">
                    <a:solidFill>
                      <a:srgbClr val="FF0000"/>
                    </a:solidFill>
                  </a:rPr>
                  <a:t>e</a:t>
                </a:r>
                <a:r>
                  <a:rPr lang="pl-PL" b="1" dirty="0">
                    <a:solidFill>
                      <a:srgbClr val="0000FF"/>
                    </a:solidFill>
                  </a:rPr>
                  <a:t>k</a:t>
                </a:r>
                <a:r>
                  <a:rPr lang="pl-PL" b="1" dirty="0">
                    <a:solidFill>
                      <a:srgbClr val="FF0000"/>
                    </a:solidFill>
                  </a:rPr>
                  <a:t>t</a:t>
                </a:r>
                <a:r>
                  <a:rPr lang="pl-PL" b="1" dirty="0">
                    <a:solidFill>
                      <a:srgbClr val="0000FF"/>
                    </a:solidFill>
                  </a:rPr>
                  <a:t>r</a:t>
                </a:r>
                <a:r>
                  <a:rPr lang="pl-PL" b="1" dirty="0">
                    <a:solidFill>
                      <a:srgbClr val="FF0000"/>
                    </a:solidFill>
                  </a:rPr>
                  <a:t>o</a:t>
                </a:r>
                <a:r>
                  <a:rPr lang="pl-PL" b="1" dirty="0">
                    <a:solidFill>
                      <a:srgbClr val="0000FF"/>
                    </a:solidFill>
                  </a:rPr>
                  <a:t>m</a:t>
                </a:r>
                <a:r>
                  <a:rPr lang="pl-PL" b="1" dirty="0">
                    <a:solidFill>
                      <a:srgbClr val="FF0000"/>
                    </a:solidFill>
                  </a:rPr>
                  <a:t>a</a:t>
                </a:r>
                <a:r>
                  <a:rPr lang="pl-PL" b="1" dirty="0">
                    <a:solidFill>
                      <a:srgbClr val="0000FF"/>
                    </a:solidFill>
                  </a:rPr>
                  <a:t>g</a:t>
                </a:r>
                <a:r>
                  <a:rPr lang="pl-PL" b="1" dirty="0">
                    <a:solidFill>
                      <a:srgbClr val="FF0000"/>
                    </a:solidFill>
                  </a:rPr>
                  <a:t>n</a:t>
                </a:r>
                <a:r>
                  <a:rPr lang="pl-PL" b="1" dirty="0">
                    <a:solidFill>
                      <a:srgbClr val="0000FF"/>
                    </a:solidFill>
                  </a:rPr>
                  <a:t>e</a:t>
                </a:r>
                <a:r>
                  <a:rPr lang="pl-PL" b="1" dirty="0">
                    <a:solidFill>
                      <a:srgbClr val="FF0000"/>
                    </a:solidFill>
                  </a:rPr>
                  <a:t>t</a:t>
                </a:r>
                <a:r>
                  <a:rPr lang="pl-PL" b="1" dirty="0">
                    <a:solidFill>
                      <a:srgbClr val="0000FF"/>
                    </a:solidFill>
                  </a:rPr>
                  <a:t>y</a:t>
                </a:r>
                <a:r>
                  <a:rPr lang="pl-PL" b="1" dirty="0">
                    <a:solidFill>
                      <a:srgbClr val="FF0000"/>
                    </a:solidFill>
                  </a:rPr>
                  <a:t>c</a:t>
                </a:r>
                <a:r>
                  <a:rPr lang="pl-PL" b="1" dirty="0">
                    <a:solidFill>
                      <a:srgbClr val="0000FF"/>
                    </a:solidFill>
                  </a:rPr>
                  <a:t>z</a:t>
                </a:r>
                <a:r>
                  <a:rPr lang="pl-PL" b="1" dirty="0">
                    <a:solidFill>
                      <a:srgbClr val="FF0000"/>
                    </a:solidFill>
                  </a:rPr>
                  <a:t>n</a:t>
                </a:r>
                <a:r>
                  <a:rPr lang="pl-PL" b="1" dirty="0">
                    <a:solidFill>
                      <a:srgbClr val="0000FF"/>
                    </a:solidFill>
                  </a:rPr>
                  <a:t>e</a:t>
                </a:r>
                <a:r>
                  <a:rPr lang="pl-PL" b="1" dirty="0">
                    <a:solidFill>
                      <a:srgbClr val="FF0000"/>
                    </a:solidFill>
                  </a:rPr>
                  <a:t>. </a:t>
                </a:r>
                <a:endParaRPr lang="en-GB" b="1" dirty="0">
                  <a:solidFill>
                    <a:srgbClr val="FF0000"/>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145598" y="4224228"/>
                <a:ext cx="8873491" cy="2132122"/>
              </a:xfrm>
              <a:prstGeom prst="rect">
                <a:avLst/>
              </a:prstGeom>
              <a:blipFill>
                <a:blip r:embed="rId4"/>
                <a:stretch>
                  <a:fillRect l="-481" t="-1714" r="-755" b="-3714"/>
                </a:stretch>
              </a:blipFill>
            </p:spPr>
            <p:txBody>
              <a:bodyPr/>
              <a:lstStyle/>
              <a:p>
                <a:r>
                  <a:rPr lang="en-GB">
                    <a:noFill/>
                  </a:rPr>
                  <a:t> </a:t>
                </a:r>
              </a:p>
            </p:txBody>
          </p:sp>
        </mc:Fallback>
      </mc:AlternateContent>
      <p:pic>
        <p:nvPicPr>
          <p:cNvPr id="8" name="Obraz 7">
            <a:extLst>
              <a:ext uri="{FF2B5EF4-FFF2-40B4-BE49-F238E27FC236}">
                <a16:creationId xmlns:a16="http://schemas.microsoft.com/office/drawing/2014/main" id="{3BACA242-1096-46AB-985B-68D70656ED6F}"/>
              </a:ext>
            </a:extLst>
          </p:cNvPr>
          <p:cNvPicPr>
            <a:picLocks noChangeAspect="1"/>
          </p:cNvPicPr>
          <p:nvPr/>
        </p:nvPicPr>
        <p:blipFill>
          <a:blip r:embed="rId5"/>
          <a:stretch>
            <a:fillRect/>
          </a:stretch>
        </p:blipFill>
        <p:spPr>
          <a:xfrm>
            <a:off x="3561658" y="2515511"/>
            <a:ext cx="5350777" cy="1708717"/>
          </a:xfrm>
          <a:prstGeom prst="rect">
            <a:avLst/>
          </a:prstGeom>
        </p:spPr>
      </p:pic>
    </p:spTree>
    <p:extLst>
      <p:ext uri="{BB962C8B-B14F-4D97-AF65-F5344CB8AC3E}">
        <p14:creationId xmlns:p14="http://schemas.microsoft.com/office/powerpoint/2010/main" val="371538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a 16"/>
          <p:cNvGrpSpPr/>
          <p:nvPr/>
        </p:nvGrpSpPr>
        <p:grpSpPr>
          <a:xfrm>
            <a:off x="5796061" y="2037513"/>
            <a:ext cx="2963416" cy="1982285"/>
            <a:chOff x="5796061" y="2037513"/>
            <a:chExt cx="2963416" cy="1982285"/>
          </a:xfrm>
        </p:grpSpPr>
        <p:grpSp>
          <p:nvGrpSpPr>
            <p:cNvPr id="15" name="Grupa 14"/>
            <p:cNvGrpSpPr/>
            <p:nvPr/>
          </p:nvGrpSpPr>
          <p:grpSpPr>
            <a:xfrm>
              <a:off x="5796061" y="2037513"/>
              <a:ext cx="2963416" cy="1982285"/>
              <a:chOff x="5796061" y="2037513"/>
              <a:chExt cx="2963416" cy="1982285"/>
            </a:xfrm>
          </p:grpSpPr>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061" y="2037513"/>
                <a:ext cx="2963416" cy="1982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0" name="Prostokąt 19"/>
                  <p:cNvSpPr/>
                  <p:nvPr/>
                </p:nvSpPr>
                <p:spPr>
                  <a:xfrm flipH="1">
                    <a:off x="7192453" y="3121501"/>
                    <a:ext cx="216025" cy="40162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l-PL" b="1" i="1" dirty="0">
                                  <a:solidFill>
                                    <a:srgbClr val="FF0000"/>
                                  </a:solidFill>
                                  <a:latin typeface="Cambria Math" panose="02040503050406030204" pitchFamily="18" charset="0"/>
                                </a:rPr>
                              </m:ctrlPr>
                            </m:accPr>
                            <m:e>
                              <m:r>
                                <a:rPr lang="pl-PL" b="1" i="1" dirty="0">
                                  <a:solidFill>
                                    <a:srgbClr val="FF0000"/>
                                  </a:solidFill>
                                  <a:latin typeface="Cambria Math" panose="02040503050406030204" pitchFamily="18" charset="0"/>
                                </a:rPr>
                                <m:t>𝑬</m:t>
                              </m:r>
                            </m:e>
                          </m:acc>
                        </m:oMath>
                      </m:oMathPara>
                    </a14:m>
                    <a:endParaRPr lang="en-US" dirty="0"/>
                  </a:p>
                </p:txBody>
              </p:sp>
            </mc:Choice>
            <mc:Fallback xmlns="">
              <p:sp>
                <p:nvSpPr>
                  <p:cNvPr id="20" name="Prostokąt 19"/>
                  <p:cNvSpPr>
                    <a:spLocks noRot="1" noChangeAspect="1" noMove="1" noResize="1" noEditPoints="1" noAdjustHandles="1" noChangeArrowheads="1" noChangeShapeType="1" noTextEdit="1"/>
                  </p:cNvSpPr>
                  <p:nvPr/>
                </p:nvSpPr>
                <p:spPr>
                  <a:xfrm flipH="1">
                    <a:off x="7192453" y="3121501"/>
                    <a:ext cx="216025" cy="401627"/>
                  </a:xfrm>
                  <a:prstGeom prst="rect">
                    <a:avLst/>
                  </a:prstGeom>
                  <a:blipFill>
                    <a:blip r:embed="rId4"/>
                    <a:stretch>
                      <a:fillRect r="-5142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4" name="TextBox 7"/>
                <p:cNvSpPr txBox="1"/>
                <p:nvPr/>
              </p:nvSpPr>
              <p:spPr>
                <a:xfrm>
                  <a:off x="6564558" y="2443987"/>
                  <a:ext cx="735907" cy="523220"/>
                </a:xfrm>
                <a:prstGeom prst="rect">
                  <a:avLst/>
                </a:prstGeom>
                <a:noFill/>
              </p:spPr>
              <p:txBody>
                <a:bodyPr wrap="none" rtlCol="0">
                  <a:spAutoFit/>
                </a:bodyPr>
                <a:lstStyle/>
                <a:p>
                  <a14:m>
                    <m:oMath xmlns:m="http://schemas.openxmlformats.org/officeDocument/2006/math">
                      <m:nary>
                        <m:naryPr>
                          <m:chr m:val="⨂"/>
                          <m:subHide m:val="on"/>
                          <m:supHide m:val="on"/>
                          <m:ctrlPr>
                            <a:rPr lang="en-GB" sz="2000" b="1" i="1" smtClean="0">
                              <a:solidFill>
                                <a:srgbClr val="0000FF"/>
                              </a:solidFill>
                              <a:latin typeface="Cambria Math" panose="02040503050406030204" pitchFamily="18" charset="0"/>
                              <a:ea typeface="Cambria Math"/>
                            </a:rPr>
                          </m:ctrlPr>
                        </m:naryPr>
                        <m:sub/>
                        <m:sup/>
                        <m:e>
                          <m:acc>
                            <m:accPr>
                              <m:chr m:val="⃗"/>
                              <m:ctrlPr>
                                <a:rPr lang="pl-PL" sz="2000" b="1" i="1" smtClean="0">
                                  <a:solidFill>
                                    <a:srgbClr val="0000FF"/>
                                  </a:solidFill>
                                  <a:latin typeface="Cambria Math" panose="02040503050406030204" pitchFamily="18" charset="0"/>
                                  <a:ea typeface="Cambria Math"/>
                                </a:rPr>
                              </m:ctrlPr>
                            </m:accPr>
                            <m:e>
                              <m:r>
                                <a:rPr lang="pl-PL" sz="2000" b="1" i="1" smtClean="0">
                                  <a:solidFill>
                                    <a:srgbClr val="0000FF"/>
                                  </a:solidFill>
                                  <a:latin typeface="Cambria Math"/>
                                  <a:ea typeface="Cambria Math"/>
                                </a:rPr>
                                <m:t>𝑩</m:t>
                              </m:r>
                            </m:e>
                          </m:acc>
                        </m:e>
                      </m:nary>
                    </m:oMath>
                  </a14:m>
                  <a:r>
                    <a:rPr lang="pl-PL" sz="2800" b="1" dirty="0">
                      <a:solidFill>
                        <a:srgbClr val="C00000"/>
                      </a:solidFill>
                    </a:rPr>
                    <a:t> </a:t>
                  </a:r>
                  <a:endParaRPr lang="en-GB" sz="2800" b="1" dirty="0">
                    <a:solidFill>
                      <a:srgbClr val="C00000"/>
                    </a:solidFill>
                  </a:endParaRPr>
                </a:p>
              </p:txBody>
            </p:sp>
          </mc:Choice>
          <mc:Fallback xmlns="">
            <p:sp>
              <p:nvSpPr>
                <p:cNvPr id="24" name="TextBox 7"/>
                <p:cNvSpPr txBox="1">
                  <a:spLocks noRot="1" noChangeAspect="1" noMove="1" noResize="1" noEditPoints="1" noAdjustHandles="1" noChangeArrowheads="1" noChangeShapeType="1" noTextEdit="1"/>
                </p:cNvSpPr>
                <p:nvPr/>
              </p:nvSpPr>
              <p:spPr>
                <a:xfrm>
                  <a:off x="6564558" y="2443987"/>
                  <a:ext cx="735907" cy="523220"/>
                </a:xfrm>
                <a:prstGeom prst="rect">
                  <a:avLst/>
                </a:prstGeom>
                <a:blipFill>
                  <a:blip r:embed="rId5"/>
                  <a:stretch>
                    <a:fillRect/>
                  </a:stretch>
                </a:blipFill>
              </p:spPr>
              <p:txBody>
                <a:bodyPr/>
                <a:lstStyle/>
                <a:p>
                  <a:r>
                    <a:rPr lang="en-US">
                      <a:noFill/>
                    </a:rPr>
                    <a:t> </a:t>
                  </a:r>
                </a:p>
              </p:txBody>
            </p:sp>
          </mc:Fallback>
        </mc:AlternateContent>
      </p:grpSp>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Falowanie pól</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6</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323839" y="1185559"/>
                <a:ext cx="8336879" cy="705642"/>
              </a:xfrm>
              <a:prstGeom prst="rect">
                <a:avLst/>
              </a:prstGeom>
              <a:noFill/>
            </p:spPr>
            <p:txBody>
              <a:bodyPr wrap="square" rtlCol="0">
                <a:spAutoFit/>
              </a:bodyPr>
              <a:lstStyle/>
              <a:p>
                <a:pPr marL="285750" indent="-285750">
                  <a:spcBef>
                    <a:spcPts val="600"/>
                  </a:spcBef>
                  <a:spcAft>
                    <a:spcPts val="600"/>
                  </a:spcAft>
                  <a:buClr>
                    <a:srgbClr val="C00000"/>
                  </a:buClr>
                  <a:buFont typeface="Wingdings" panose="05000000000000000000" pitchFamily="2" charset="2"/>
                  <a:buChar char="§"/>
                </a:pPr>
                <a:r>
                  <a:rPr lang="pl-PL" dirty="0"/>
                  <a:t>Obserwujemy, jak zmienia się wektor natężenia pola elektrycznego </a:t>
                </a:r>
                <a14:m>
                  <m:oMath xmlns:m="http://schemas.openxmlformats.org/officeDocument/2006/math">
                    <m:acc>
                      <m:accPr>
                        <m:chr m:val="⃗"/>
                        <m:ctrlPr>
                          <a:rPr lang="pl-PL" b="1" i="1" smtClean="0">
                            <a:solidFill>
                              <a:srgbClr val="FF0000"/>
                            </a:solidFill>
                            <a:latin typeface="Cambria Math" panose="02040503050406030204" pitchFamily="18" charset="0"/>
                          </a:rPr>
                        </m:ctrlPr>
                      </m:accPr>
                      <m:e>
                        <m:r>
                          <a:rPr lang="pl-PL" b="1" i="1" smtClean="0">
                            <a:solidFill>
                              <a:srgbClr val="FF0000"/>
                            </a:solidFill>
                            <a:latin typeface="Cambria Math"/>
                          </a:rPr>
                          <m:t>𝑬</m:t>
                        </m:r>
                      </m:e>
                    </m:acc>
                  </m:oMath>
                </a14:m>
                <a:r>
                  <a:rPr lang="pl-PL" dirty="0"/>
                  <a:t> wytworzonego przez antenę zasilanym zmiennym napięciem.</a:t>
                </a:r>
              </a:p>
            </p:txBody>
          </p:sp>
        </mc:Choice>
        <mc:Fallback xmlns="">
          <p:sp>
            <p:nvSpPr>
              <p:cNvPr id="7" name="TextBox 6"/>
              <p:cNvSpPr txBox="1">
                <a:spLocks noRot="1" noChangeAspect="1" noMove="1" noResize="1" noEditPoints="1" noAdjustHandles="1" noChangeArrowheads="1" noChangeShapeType="1" noTextEdit="1"/>
              </p:cNvSpPr>
              <p:nvPr/>
            </p:nvSpPr>
            <p:spPr>
              <a:xfrm>
                <a:off x="323839" y="1185559"/>
                <a:ext cx="8336879" cy="705642"/>
              </a:xfrm>
              <a:prstGeom prst="rect">
                <a:avLst/>
              </a:prstGeom>
              <a:blipFill>
                <a:blip r:embed="rId6"/>
                <a:stretch>
                  <a:fillRect l="-439" b="-9483"/>
                </a:stretch>
              </a:blipFill>
            </p:spPr>
            <p:txBody>
              <a:bodyPr/>
              <a:lstStyle/>
              <a:p>
                <a:r>
                  <a:rPr lang="en-GB">
                    <a:noFill/>
                  </a:rPr>
                  <a:t> </a:t>
                </a:r>
              </a:p>
            </p:txBody>
          </p:sp>
        </mc:Fallback>
      </mc:AlternateContent>
      <p:sp>
        <p:nvSpPr>
          <p:cNvPr id="3" name="Rectangle 2"/>
          <p:cNvSpPr/>
          <p:nvPr/>
        </p:nvSpPr>
        <p:spPr>
          <a:xfrm rot="16200000">
            <a:off x="6600435" y="3557695"/>
            <a:ext cx="4572000" cy="253916"/>
          </a:xfrm>
          <a:prstGeom prst="rect">
            <a:avLst/>
          </a:prstGeom>
        </p:spPr>
        <p:txBody>
          <a:bodyPr>
            <a:spAutoFit/>
          </a:bodyPr>
          <a:lstStyle/>
          <a:p>
            <a:r>
              <a:rPr lang="en-GB" sz="1050" dirty="0">
                <a:hlinkClick r:id="rId7"/>
              </a:rPr>
              <a:t>http://web.pdx.edu/~bseipel/203-3-Electromagnetic%20Waves.pdf</a:t>
            </a:r>
            <a:endParaRPr lang="en-GB" sz="1050" dirty="0"/>
          </a:p>
        </p:txBody>
      </p:sp>
      <p:pic>
        <p:nvPicPr>
          <p:cNvPr id="819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387" y="4174092"/>
            <a:ext cx="5524674" cy="2135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93578" y="4128889"/>
            <a:ext cx="2568382" cy="1898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805949" y="4036227"/>
            <a:ext cx="3555782" cy="338554"/>
          </a:xfrm>
          <a:prstGeom prst="rect">
            <a:avLst/>
          </a:prstGeom>
          <a:solidFill>
            <a:schemeClr val="accent1">
              <a:lumMod val="40000"/>
              <a:lumOff val="60000"/>
            </a:schemeClr>
          </a:solidFill>
        </p:spPr>
        <p:txBody>
          <a:bodyPr wrap="none" rtlCol="0">
            <a:spAutoFit/>
          </a:bodyPr>
          <a:lstStyle/>
          <a:p>
            <a:r>
              <a:rPr lang="pl-PL" sz="1600" dirty="0">
                <a:solidFill>
                  <a:srgbClr val="006600"/>
                </a:solidFill>
              </a:rPr>
              <a:t>ładunek na antenie zmienił polarność</a:t>
            </a:r>
            <a:endParaRPr lang="en-GB" sz="1600" dirty="0">
              <a:solidFill>
                <a:srgbClr val="006600"/>
              </a:solidFill>
            </a:endParaRPr>
          </a:p>
        </p:txBody>
      </p:sp>
      <p:sp>
        <p:nvSpPr>
          <p:cNvPr id="16" name="TextBox 15"/>
          <p:cNvSpPr txBox="1"/>
          <p:nvPr/>
        </p:nvSpPr>
        <p:spPr>
          <a:xfrm>
            <a:off x="5347030" y="5816313"/>
            <a:ext cx="3666363" cy="584775"/>
          </a:xfrm>
          <a:prstGeom prst="rect">
            <a:avLst/>
          </a:prstGeom>
          <a:solidFill>
            <a:schemeClr val="accent1">
              <a:lumMod val="40000"/>
              <a:lumOff val="60000"/>
            </a:schemeClr>
          </a:solidFill>
        </p:spPr>
        <p:txBody>
          <a:bodyPr wrap="square" rtlCol="0">
            <a:spAutoFit/>
          </a:bodyPr>
          <a:lstStyle/>
          <a:p>
            <a:r>
              <a:rPr lang="pl-PL" sz="1600" dirty="0">
                <a:solidFill>
                  <a:srgbClr val="006600"/>
                </a:solidFill>
              </a:rPr>
              <a:t>wyprodukowane pole propaguje się w przestrzeni</a:t>
            </a:r>
            <a:endParaRPr lang="en-GB" sz="1600" dirty="0">
              <a:solidFill>
                <a:srgbClr val="006600"/>
              </a:solidFill>
            </a:endParaRPr>
          </a:p>
        </p:txBody>
      </p:sp>
      <p:grpSp>
        <p:nvGrpSpPr>
          <p:cNvPr id="11" name="Grupa 10"/>
          <p:cNvGrpSpPr/>
          <p:nvPr/>
        </p:nvGrpSpPr>
        <p:grpSpPr>
          <a:xfrm>
            <a:off x="323528" y="2013390"/>
            <a:ext cx="3006700" cy="1932084"/>
            <a:chOff x="302990" y="2022328"/>
            <a:chExt cx="3006700" cy="1932084"/>
          </a:xfrm>
        </p:grpSpPr>
        <p:pic>
          <p:nvPicPr>
            <p:cNvPr id="819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2990" y="2022328"/>
              <a:ext cx="3006700" cy="1932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0" name="Prostokąt 9"/>
                <p:cNvSpPr/>
                <p:nvPr/>
              </p:nvSpPr>
              <p:spPr>
                <a:xfrm flipH="1">
                  <a:off x="1030313" y="3084118"/>
                  <a:ext cx="216025" cy="40162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l-PL" b="1" i="1" dirty="0">
                                <a:solidFill>
                                  <a:srgbClr val="FF0000"/>
                                </a:solidFill>
                                <a:latin typeface="Cambria Math" panose="02040503050406030204" pitchFamily="18" charset="0"/>
                              </a:rPr>
                            </m:ctrlPr>
                          </m:accPr>
                          <m:e>
                            <m:r>
                              <a:rPr lang="pl-PL" b="1" i="1" dirty="0">
                                <a:solidFill>
                                  <a:srgbClr val="FF0000"/>
                                </a:solidFill>
                                <a:latin typeface="Cambria Math" panose="02040503050406030204" pitchFamily="18" charset="0"/>
                              </a:rPr>
                              <m:t>𝑬</m:t>
                            </m:r>
                          </m:e>
                        </m:acc>
                      </m:oMath>
                    </m:oMathPara>
                  </a14:m>
                  <a:endParaRPr lang="en-US" dirty="0"/>
                </a:p>
              </p:txBody>
            </p:sp>
          </mc:Choice>
          <mc:Fallback xmlns="">
            <p:sp>
              <p:nvSpPr>
                <p:cNvPr id="10" name="Prostokąt 9"/>
                <p:cNvSpPr>
                  <a:spLocks noRot="1" noChangeAspect="1" noMove="1" noResize="1" noEditPoints="1" noAdjustHandles="1" noChangeArrowheads="1" noChangeShapeType="1" noTextEdit="1"/>
                </p:cNvSpPr>
                <p:nvPr/>
              </p:nvSpPr>
              <p:spPr>
                <a:xfrm flipH="1">
                  <a:off x="1030313" y="3084118"/>
                  <a:ext cx="216025" cy="401627"/>
                </a:xfrm>
                <a:prstGeom prst="rect">
                  <a:avLst/>
                </a:prstGeom>
                <a:blipFill>
                  <a:blip r:embed="rId11"/>
                  <a:stretch>
                    <a:fillRect r="-50000"/>
                  </a:stretch>
                </a:blipFill>
              </p:spPr>
              <p:txBody>
                <a:bodyPr/>
                <a:lstStyle/>
                <a:p>
                  <a:r>
                    <a:rPr lang="en-US">
                      <a:noFill/>
                    </a:rPr>
                    <a:t> </a:t>
                  </a:r>
                </a:p>
              </p:txBody>
            </p:sp>
          </mc:Fallback>
        </mc:AlternateContent>
      </p:grpSp>
      <p:grpSp>
        <p:nvGrpSpPr>
          <p:cNvPr id="12" name="Grupa 11"/>
          <p:cNvGrpSpPr/>
          <p:nvPr/>
        </p:nvGrpSpPr>
        <p:grpSpPr>
          <a:xfrm>
            <a:off x="3191594" y="1849330"/>
            <a:ext cx="5430063" cy="2137626"/>
            <a:chOff x="3142480" y="1882172"/>
            <a:chExt cx="5430063" cy="2137626"/>
          </a:xfrm>
        </p:grpSpPr>
        <p:grpSp>
          <p:nvGrpSpPr>
            <p:cNvPr id="9" name="Group 8"/>
            <p:cNvGrpSpPr/>
            <p:nvPr/>
          </p:nvGrpSpPr>
          <p:grpSpPr>
            <a:xfrm>
              <a:off x="3142480" y="1882172"/>
              <a:ext cx="5430063" cy="2137626"/>
              <a:chOff x="3142480" y="1882172"/>
              <a:chExt cx="5430063" cy="2137626"/>
            </a:xfrm>
          </p:grpSpPr>
          <p:pic>
            <p:nvPicPr>
              <p:cNvPr id="8195"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42480" y="2060420"/>
                <a:ext cx="2698974" cy="1959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7"/>
                  <p:cNvSpPr txBox="1"/>
                  <p:nvPr/>
                </p:nvSpPr>
                <p:spPr>
                  <a:xfrm>
                    <a:off x="3620069" y="2348880"/>
                    <a:ext cx="735907" cy="523220"/>
                  </a:xfrm>
                  <a:prstGeom prst="rect">
                    <a:avLst/>
                  </a:prstGeom>
                  <a:noFill/>
                </p:spPr>
                <p:txBody>
                  <a:bodyPr wrap="none" rtlCol="0">
                    <a:spAutoFit/>
                  </a:bodyPr>
                  <a:lstStyle/>
                  <a:p>
                    <a14:m>
                      <m:oMath xmlns:m="http://schemas.openxmlformats.org/officeDocument/2006/math">
                        <m:nary>
                          <m:naryPr>
                            <m:chr m:val="⨂"/>
                            <m:subHide m:val="on"/>
                            <m:supHide m:val="on"/>
                            <m:ctrlPr>
                              <a:rPr lang="en-GB" sz="2000" b="1" i="1" smtClean="0">
                                <a:solidFill>
                                  <a:srgbClr val="0000FF"/>
                                </a:solidFill>
                                <a:latin typeface="Cambria Math" panose="02040503050406030204" pitchFamily="18" charset="0"/>
                                <a:ea typeface="Cambria Math"/>
                              </a:rPr>
                            </m:ctrlPr>
                          </m:naryPr>
                          <m:sub/>
                          <m:sup/>
                          <m:e>
                            <m:acc>
                              <m:accPr>
                                <m:chr m:val="⃗"/>
                                <m:ctrlPr>
                                  <a:rPr lang="pl-PL" sz="2000" b="1" i="1" smtClean="0">
                                    <a:solidFill>
                                      <a:srgbClr val="0000FF"/>
                                    </a:solidFill>
                                    <a:latin typeface="Cambria Math" panose="02040503050406030204" pitchFamily="18" charset="0"/>
                                    <a:ea typeface="Cambria Math"/>
                                  </a:rPr>
                                </m:ctrlPr>
                              </m:accPr>
                              <m:e>
                                <m:r>
                                  <a:rPr lang="pl-PL" sz="2000" b="1" i="1" smtClean="0">
                                    <a:solidFill>
                                      <a:srgbClr val="0000FF"/>
                                    </a:solidFill>
                                    <a:latin typeface="Cambria Math"/>
                                    <a:ea typeface="Cambria Math"/>
                                  </a:rPr>
                                  <m:t>𝑩</m:t>
                                </m:r>
                              </m:e>
                            </m:acc>
                          </m:e>
                        </m:nary>
                      </m:oMath>
                    </a14:m>
                    <a:r>
                      <a:rPr lang="pl-PL" sz="2800" b="1" dirty="0">
                        <a:solidFill>
                          <a:srgbClr val="C00000"/>
                        </a:solidFill>
                      </a:rPr>
                      <a:t> </a:t>
                    </a:r>
                    <a:endParaRPr lang="en-GB" sz="2800" b="1" dirty="0">
                      <a:solidFill>
                        <a:srgbClr val="C0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620069" y="2348880"/>
                    <a:ext cx="735907"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868227" y="1882172"/>
                    <a:ext cx="4704316" cy="614720"/>
                  </a:xfrm>
                  <a:prstGeom prst="rect">
                    <a:avLst/>
                  </a:prstGeom>
                  <a:solidFill>
                    <a:schemeClr val="accent1">
                      <a:lumMod val="40000"/>
                      <a:lumOff val="60000"/>
                    </a:schemeClr>
                  </a:solidFill>
                </p:spPr>
                <p:txBody>
                  <a:bodyPr wrap="square" rtlCol="0">
                    <a:spAutoFit/>
                  </a:bodyPr>
                  <a:lstStyle/>
                  <a:p>
                    <a:r>
                      <a:rPr lang="pl-PL" sz="1600" dirty="0">
                        <a:solidFill>
                          <a:srgbClr val="006600"/>
                        </a:solidFill>
                      </a:rPr>
                      <a:t>pole </a:t>
                    </a:r>
                    <a14:m>
                      <m:oMath xmlns:m="http://schemas.openxmlformats.org/officeDocument/2006/math">
                        <m:acc>
                          <m:accPr>
                            <m:chr m:val="⃗"/>
                            <m:ctrlPr>
                              <a:rPr lang="pl-PL" sz="1600" i="1" smtClean="0">
                                <a:solidFill>
                                  <a:srgbClr val="006600"/>
                                </a:solidFill>
                                <a:latin typeface="Cambria Math" panose="02040503050406030204" pitchFamily="18" charset="0"/>
                              </a:rPr>
                            </m:ctrlPr>
                          </m:accPr>
                          <m:e>
                            <m:r>
                              <a:rPr lang="pl-PL" sz="1600" b="0" i="1" smtClean="0">
                                <a:solidFill>
                                  <a:srgbClr val="006600"/>
                                </a:solidFill>
                                <a:latin typeface="Cambria Math"/>
                              </a:rPr>
                              <m:t>𝐸</m:t>
                            </m:r>
                          </m:e>
                        </m:acc>
                        <m:r>
                          <a:rPr lang="pl-PL" sz="1600" b="0" i="1" smtClean="0">
                            <a:solidFill>
                              <a:srgbClr val="006600"/>
                            </a:solidFill>
                            <a:latin typeface="Cambria Math"/>
                          </a:rPr>
                          <m:t> </m:t>
                        </m:r>
                      </m:oMath>
                    </a14:m>
                    <a:r>
                      <a:rPr lang="pl-PL" sz="1600" dirty="0">
                        <a:solidFill>
                          <a:srgbClr val="006600"/>
                        </a:solidFill>
                      </a:rPr>
                      <a:t>przesunęło się, w P jest teraz mniejsze pole, ale powstało pole magnetyczne </a:t>
                    </a:r>
                    <a:endParaRPr lang="en-GB" sz="1600" dirty="0">
                      <a:solidFill>
                        <a:srgbClr val="0066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868227" y="1882172"/>
                    <a:ext cx="4704316" cy="614720"/>
                  </a:xfrm>
                  <a:prstGeom prst="rect">
                    <a:avLst/>
                  </a:prstGeom>
                  <a:blipFill>
                    <a:blip r:embed="rId14"/>
                    <a:stretch>
                      <a:fillRect l="-778" b="-1188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9" name="Prostokąt 18"/>
                <p:cNvSpPr/>
                <p:nvPr/>
              </p:nvSpPr>
              <p:spPr>
                <a:xfrm flipH="1">
                  <a:off x="4098328" y="3121502"/>
                  <a:ext cx="216025" cy="40162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l-PL" b="1" i="1" dirty="0">
                                <a:solidFill>
                                  <a:srgbClr val="FF0000"/>
                                </a:solidFill>
                                <a:latin typeface="Cambria Math" panose="02040503050406030204" pitchFamily="18" charset="0"/>
                              </a:rPr>
                            </m:ctrlPr>
                          </m:accPr>
                          <m:e>
                            <m:r>
                              <a:rPr lang="pl-PL" b="1" i="1" dirty="0">
                                <a:solidFill>
                                  <a:srgbClr val="FF0000"/>
                                </a:solidFill>
                                <a:latin typeface="Cambria Math" panose="02040503050406030204" pitchFamily="18" charset="0"/>
                              </a:rPr>
                              <m:t>𝑬</m:t>
                            </m:r>
                          </m:e>
                        </m:acc>
                      </m:oMath>
                    </m:oMathPara>
                  </a14:m>
                  <a:endParaRPr lang="en-US" dirty="0"/>
                </a:p>
              </p:txBody>
            </p:sp>
          </mc:Choice>
          <mc:Fallback xmlns="">
            <p:sp>
              <p:nvSpPr>
                <p:cNvPr id="19" name="Prostokąt 18"/>
                <p:cNvSpPr>
                  <a:spLocks noRot="1" noChangeAspect="1" noMove="1" noResize="1" noEditPoints="1" noAdjustHandles="1" noChangeArrowheads="1" noChangeShapeType="1" noTextEdit="1"/>
                </p:cNvSpPr>
                <p:nvPr/>
              </p:nvSpPr>
              <p:spPr>
                <a:xfrm flipH="1">
                  <a:off x="4098328" y="3121502"/>
                  <a:ext cx="216025" cy="401627"/>
                </a:xfrm>
                <a:prstGeom prst="rect">
                  <a:avLst/>
                </a:prstGeom>
                <a:blipFill>
                  <a:blip r:embed="rId15"/>
                  <a:stretch>
                    <a:fillRect r="-5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158058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1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Linie pola </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7</a:t>
            </a:fld>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772817"/>
            <a:ext cx="8291472" cy="2389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0990" y="1259493"/>
            <a:ext cx="9123010" cy="369332"/>
          </a:xfrm>
          <a:prstGeom prst="rect">
            <a:avLst/>
          </a:prstGeom>
          <a:noFill/>
        </p:spPr>
        <p:txBody>
          <a:bodyPr wrap="none" rtlCol="0">
            <a:spAutoFit/>
          </a:bodyPr>
          <a:lstStyle/>
          <a:p>
            <a:r>
              <a:rPr lang="pl-PL" dirty="0"/>
              <a:t>Przyspieszany ładunek wytworzył pole elektrycznie o zmieniających się w czasie liniach:</a:t>
            </a:r>
            <a:endParaRPr lang="en-GB" dirty="0"/>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4067350"/>
            <a:ext cx="4786761" cy="2233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652121" y="4365104"/>
            <a:ext cx="3322920" cy="1477328"/>
          </a:xfrm>
          <a:prstGeom prst="rect">
            <a:avLst/>
          </a:prstGeom>
          <a:noFill/>
        </p:spPr>
        <p:txBody>
          <a:bodyPr wrap="square" rtlCol="0">
            <a:spAutoFit/>
          </a:bodyPr>
          <a:lstStyle/>
          <a:p>
            <a:pPr marL="285750" indent="-285750">
              <a:buClr>
                <a:srgbClr val="C00000"/>
              </a:buClr>
              <a:buFont typeface="Arial" panose="020B0604020202020204" pitchFamily="34" charset="0"/>
              <a:buChar char="•"/>
            </a:pPr>
            <a:r>
              <a:rPr lang="pl-PL" dirty="0"/>
              <a:t>linie pola rozprzestrzeniają się z upływem czasu.</a:t>
            </a:r>
          </a:p>
          <a:p>
            <a:pPr marL="285750" indent="-285750">
              <a:buClr>
                <a:srgbClr val="C00000"/>
              </a:buClr>
              <a:buFont typeface="Arial" panose="020B0604020202020204" pitchFamily="34" charset="0"/>
              <a:buChar char="•"/>
            </a:pPr>
            <a:r>
              <a:rPr lang="pl-PL" dirty="0"/>
              <a:t>fale są najsilniejsze w kierunku prostopadłym do drgającego ładunku</a:t>
            </a:r>
            <a:endParaRPr lang="en-GB" dirty="0"/>
          </a:p>
        </p:txBody>
      </p:sp>
    </p:spTree>
    <p:extLst>
      <p:ext uri="{BB962C8B-B14F-4D97-AF65-F5344CB8AC3E}">
        <p14:creationId xmlns:p14="http://schemas.microsoft.com/office/powerpoint/2010/main" val="3785253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a teraz pole magnetyczne…</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8</a:t>
            </a:fld>
            <a:endParaRPr lang="en-US"/>
          </a:p>
        </p:txBody>
      </p:sp>
      <p:sp>
        <p:nvSpPr>
          <p:cNvPr id="7" name="TextBox 6"/>
          <p:cNvSpPr txBox="1"/>
          <p:nvPr/>
        </p:nvSpPr>
        <p:spPr>
          <a:xfrm>
            <a:off x="323528" y="1268760"/>
            <a:ext cx="8336879" cy="1785104"/>
          </a:xfrm>
          <a:prstGeom prst="rect">
            <a:avLst/>
          </a:prstGeom>
          <a:noFill/>
        </p:spPr>
        <p:txBody>
          <a:bodyPr wrap="square" rtlCol="0">
            <a:spAutoFit/>
          </a:bodyPr>
          <a:lstStyle/>
          <a:p>
            <a:pPr marL="285750" indent="-285750">
              <a:spcBef>
                <a:spcPts val="600"/>
              </a:spcBef>
              <a:spcAft>
                <a:spcPts val="600"/>
              </a:spcAft>
              <a:buClr>
                <a:srgbClr val="C00000"/>
              </a:buClr>
              <a:buFont typeface="Wingdings" panose="05000000000000000000" pitchFamily="2" charset="2"/>
              <a:buChar char="§"/>
            </a:pPr>
            <a:r>
              <a:rPr lang="pl-PL" dirty="0"/>
              <a:t>Pole elektryczne – o natężeniu skierowanym w dół, stało się źródłem pola magnetycznego skierowanego prostopadle,  „za tablicę”.</a:t>
            </a:r>
          </a:p>
          <a:p>
            <a:pPr marL="285750" indent="-285750">
              <a:spcBef>
                <a:spcPts val="600"/>
              </a:spcBef>
              <a:spcAft>
                <a:spcPts val="600"/>
              </a:spcAft>
              <a:buClr>
                <a:srgbClr val="C00000"/>
              </a:buClr>
              <a:buFont typeface="Wingdings" panose="05000000000000000000" pitchFamily="2" charset="2"/>
              <a:buChar char="§"/>
            </a:pPr>
            <a:r>
              <a:rPr lang="pl-PL" dirty="0"/>
              <a:t>Pole elektryczne i magnetyczne są </a:t>
            </a:r>
            <a:r>
              <a:rPr lang="pl-PL" b="1" dirty="0">
                <a:solidFill>
                  <a:srgbClr val="0000FF"/>
                </a:solidFill>
              </a:rPr>
              <a:t>ZAWSZE</a:t>
            </a:r>
            <a:r>
              <a:rPr lang="pl-PL" dirty="0"/>
              <a:t> prostopadłe do siebie.</a:t>
            </a:r>
          </a:p>
          <a:p>
            <a:pPr marL="285750" indent="-285750">
              <a:spcBef>
                <a:spcPts val="600"/>
              </a:spcBef>
              <a:spcAft>
                <a:spcPts val="600"/>
              </a:spcAft>
              <a:buClr>
                <a:srgbClr val="C00000"/>
              </a:buClr>
              <a:buFont typeface="Wingdings" panose="05000000000000000000" pitchFamily="2" charset="2"/>
              <a:buChar char="§"/>
            </a:pPr>
            <a:r>
              <a:rPr lang="pl-PL" dirty="0"/>
              <a:t>Fala elektromagnetyczna jest falą </a:t>
            </a:r>
            <a:r>
              <a:rPr lang="pl-PL" b="1" dirty="0">
                <a:solidFill>
                  <a:srgbClr val="0000FF"/>
                </a:solidFill>
              </a:rPr>
              <a:t>płaską</a:t>
            </a:r>
            <a:r>
              <a:rPr lang="pl-PL" dirty="0"/>
              <a:t>, poprzeczną, rozchodzącą się </a:t>
            </a:r>
            <a:r>
              <a:rPr lang="pl-PL" b="1" dirty="0">
                <a:solidFill>
                  <a:srgbClr val="0000FF"/>
                </a:solidFill>
              </a:rPr>
              <a:t>prostopadle</a:t>
            </a:r>
            <a:r>
              <a:rPr lang="pl-PL" dirty="0"/>
              <a:t> do drgań pól elektrycznego i magnetycznego</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379" y="3212976"/>
            <a:ext cx="1543054" cy="2902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3212976"/>
            <a:ext cx="5290970"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7231657" y="3013841"/>
            <a:ext cx="1849615" cy="1524001"/>
            <a:chOff x="7231657" y="3013841"/>
            <a:chExt cx="1849615" cy="1524001"/>
          </a:xfrm>
        </p:grpSpPr>
        <p:pic>
          <p:nvPicPr>
            <p:cNvPr id="8" name="Picture 5" descr="http://www.ftj.agh.edu.pl/%7Ekakol/efizyka/w27/rys27/an_dipol.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231657" y="3013841"/>
              <a:ext cx="1428750" cy="15240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16200000">
              <a:off x="8649423" y="3652730"/>
              <a:ext cx="617477" cy="246221"/>
            </a:xfrm>
            <a:prstGeom prst="rect">
              <a:avLst/>
            </a:prstGeom>
            <a:noFill/>
          </p:spPr>
          <p:txBody>
            <a:bodyPr wrap="none" rtlCol="0">
              <a:spAutoFit/>
            </a:bodyPr>
            <a:lstStyle/>
            <a:p>
              <a:r>
                <a:rPr lang="pl-PL" sz="1000" dirty="0"/>
                <a:t>Z.Kąkol</a:t>
              </a:r>
              <a:endParaRPr lang="en-GB" sz="1000" dirty="0"/>
            </a:p>
          </p:txBody>
        </p:sp>
      </p:grpSp>
    </p:spTree>
    <p:extLst>
      <p:ext uri="{BB962C8B-B14F-4D97-AF65-F5344CB8AC3E}">
        <p14:creationId xmlns:p14="http://schemas.microsoft.com/office/powerpoint/2010/main" val="170375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500"/>
                                        <p:tgtEl>
                                          <p:spTgt spid="9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548680"/>
            <a:ext cx="8229600" cy="576064"/>
          </a:xfrm>
          <a:solidFill>
            <a:schemeClr val="accent1">
              <a:lumMod val="60000"/>
              <a:lumOff val="40000"/>
              <a:alpha val="50000"/>
            </a:schemeClr>
          </a:solidFill>
        </p:spPr>
        <p:txBody>
          <a:bodyPr>
            <a:normAutofit/>
          </a:bodyPr>
          <a:lstStyle/>
          <a:p>
            <a:r>
              <a:rPr lang="pl-PL" sz="2500" dirty="0">
                <a:solidFill>
                  <a:schemeClr val="accent1">
                    <a:lumMod val="50000"/>
                  </a:schemeClr>
                </a:solidFill>
              </a:rPr>
              <a:t>Komunikacja radiowa </a:t>
            </a:r>
            <a:endParaRPr lang="en-US" sz="2500" dirty="0">
              <a:solidFill>
                <a:schemeClr val="accent1">
                  <a:lumMod val="50000"/>
                </a:schemeClr>
              </a:solidFill>
            </a:endParaRPr>
          </a:p>
        </p:txBody>
      </p:sp>
      <p:sp>
        <p:nvSpPr>
          <p:cNvPr id="5" name="Symbol zastępczy stopki 4"/>
          <p:cNvSpPr>
            <a:spLocks noGrp="1"/>
          </p:cNvSpPr>
          <p:nvPr>
            <p:ph type="ftr" sz="quarter" idx="11"/>
          </p:nvPr>
        </p:nvSpPr>
        <p:spPr/>
        <p:txBody>
          <a:bodyPr/>
          <a:lstStyle/>
          <a:p>
            <a:pPr algn="ctr"/>
            <a:r>
              <a:rPr lang="pl-PL"/>
              <a:t>A.Obłąkowska-Mucha AGH</a:t>
            </a:r>
            <a:endParaRPr lang="pl-PL" dirty="0"/>
          </a:p>
        </p:txBody>
      </p:sp>
      <p:sp>
        <p:nvSpPr>
          <p:cNvPr id="4" name="Symbol zastępczy numeru slajdu 3"/>
          <p:cNvSpPr>
            <a:spLocks noGrp="1"/>
          </p:cNvSpPr>
          <p:nvPr>
            <p:ph type="sldNum" sz="quarter" idx="12"/>
          </p:nvPr>
        </p:nvSpPr>
        <p:spPr/>
        <p:txBody>
          <a:bodyPr/>
          <a:lstStyle/>
          <a:p>
            <a:fld id="{D2B2AFBF-65D0-467F-9F4A-9A3DD9A8C4E7}" type="slidenum">
              <a:rPr lang="en-US" smtClean="0"/>
              <a:pPr/>
              <a:t>9</a:t>
            </a:fld>
            <a:endParaRPr lang="en-US"/>
          </a:p>
        </p:txBody>
      </p:sp>
      <p:sp>
        <p:nvSpPr>
          <p:cNvPr id="7" name="TextBox 6"/>
          <p:cNvSpPr txBox="1"/>
          <p:nvPr/>
        </p:nvSpPr>
        <p:spPr>
          <a:xfrm>
            <a:off x="179512" y="1237357"/>
            <a:ext cx="8336879" cy="2462213"/>
          </a:xfrm>
          <a:prstGeom prst="rect">
            <a:avLst/>
          </a:prstGeom>
          <a:noFill/>
        </p:spPr>
        <p:txBody>
          <a:bodyPr wrap="square" rtlCol="0">
            <a:spAutoFit/>
          </a:bodyPr>
          <a:lstStyle/>
          <a:p>
            <a:pPr marL="285750" indent="-285750">
              <a:spcBef>
                <a:spcPts val="600"/>
              </a:spcBef>
              <a:buClr>
                <a:srgbClr val="C00000"/>
              </a:buClr>
              <a:buFont typeface="Wingdings" panose="05000000000000000000" pitchFamily="2" charset="2"/>
              <a:buChar char="§"/>
            </a:pPr>
            <a:r>
              <a:rPr lang="pl-PL" dirty="0"/>
              <a:t>G. Marconi – „wynalazca” radia, w 1901 roku przeprowadził transmisję przez Atlantyk.</a:t>
            </a:r>
          </a:p>
          <a:p>
            <a:pPr marL="742950" lvl="1" indent="-285750">
              <a:spcBef>
                <a:spcPts val="600"/>
              </a:spcBef>
              <a:buClr>
                <a:srgbClr val="C00000"/>
              </a:buClr>
              <a:buFont typeface="Arial" panose="020B0604020202020204" pitchFamily="34" charset="0"/>
              <a:buChar char="•"/>
            </a:pPr>
            <a:r>
              <a:rPr lang="pl-PL" dirty="0"/>
              <a:t>urządzenie nadawcze – antena (drut) ładunki drgają, co prowadzi do powstania silnych drgań harmonicznych. Drga wiele ładunków – sygnał jest silniejszy i może być przekazywany na duże odległości,</a:t>
            </a:r>
          </a:p>
          <a:p>
            <a:pPr marL="742950" lvl="1" indent="-285750">
              <a:spcBef>
                <a:spcPts val="600"/>
              </a:spcBef>
              <a:buClr>
                <a:srgbClr val="C00000"/>
              </a:buClr>
              <a:buFont typeface="Arial" panose="020B0604020202020204" pitchFamily="34" charset="0"/>
              <a:buChar char="•"/>
            </a:pPr>
            <a:r>
              <a:rPr lang="pl-PL" dirty="0"/>
              <a:t>odboirnik - antena – pole wywiera siłę na ładunki i pobudza je do drgań, powodując przepływ prądu (wzmacnianego we wzmacniaczu – transformatorze)</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3398040"/>
            <a:ext cx="5168527" cy="2525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79512" y="3783450"/>
            <a:ext cx="3888432" cy="1754326"/>
          </a:xfrm>
          <a:prstGeom prst="rect">
            <a:avLst/>
          </a:prstGeom>
        </p:spPr>
        <p:txBody>
          <a:bodyPr wrap="square">
            <a:spAutoFit/>
          </a:bodyPr>
          <a:lstStyle/>
          <a:p>
            <a:pPr marL="742950" lvl="1" indent="-285750">
              <a:spcBef>
                <a:spcPts val="600"/>
              </a:spcBef>
              <a:buClr>
                <a:srgbClr val="C00000"/>
              </a:buClr>
              <a:buFont typeface="Arial" panose="020B0604020202020204" pitchFamily="34" charset="0"/>
              <a:buChar char="•"/>
            </a:pPr>
            <a:r>
              <a:rPr lang="pl-PL" dirty="0"/>
              <a:t>odbiornik dostraja się do częstotliwości rezonansowej nadajnika, co powoduje przepływ dużego (względnie) prądu. Dalsze wzmocnienie nastepuje we wzmaczniaczu.</a:t>
            </a:r>
          </a:p>
        </p:txBody>
      </p:sp>
    </p:spTree>
    <p:extLst>
      <p:ext uri="{BB962C8B-B14F-4D97-AF65-F5344CB8AC3E}">
        <p14:creationId xmlns:p14="http://schemas.microsoft.com/office/powerpoint/2010/main" val="844540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oczątek">
  <a:themeElements>
    <a:clrScheme name="Wędrówka">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oczątek">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Rules design template</Template>
  <TotalTime>5473</TotalTime>
  <Words>2536</Words>
  <Application>Microsoft Office PowerPoint</Application>
  <PresentationFormat>Pokaz na ekranie (4:3)</PresentationFormat>
  <Paragraphs>310</Paragraphs>
  <Slides>31</Slides>
  <Notes>7</Notes>
  <HiddenSlides>0</HiddenSlides>
  <MMClips>0</MMClips>
  <ScaleCrop>false</ScaleCrop>
  <HeadingPairs>
    <vt:vector size="8" baseType="variant">
      <vt:variant>
        <vt:lpstr>Używane czcionki</vt:lpstr>
      </vt:variant>
      <vt:variant>
        <vt:i4>8</vt:i4>
      </vt:variant>
      <vt:variant>
        <vt:lpstr>Motyw</vt:lpstr>
      </vt:variant>
      <vt:variant>
        <vt:i4>1</vt:i4>
      </vt:variant>
      <vt:variant>
        <vt:lpstr>Osadzone serwery OLE</vt:lpstr>
      </vt:variant>
      <vt:variant>
        <vt:i4>2</vt:i4>
      </vt:variant>
      <vt:variant>
        <vt:lpstr>Tytuły slajdów</vt:lpstr>
      </vt:variant>
      <vt:variant>
        <vt:i4>31</vt:i4>
      </vt:variant>
    </vt:vector>
  </HeadingPairs>
  <TitlesOfParts>
    <vt:vector size="42" baseType="lpstr">
      <vt:lpstr>Arial</vt:lpstr>
      <vt:lpstr>Calibri</vt:lpstr>
      <vt:lpstr>Cambria Math</vt:lpstr>
      <vt:lpstr>Comic Sans MS</vt:lpstr>
      <vt:lpstr>OpenSymbol</vt:lpstr>
      <vt:lpstr>Symbol</vt:lpstr>
      <vt:lpstr>Wingdings</vt:lpstr>
      <vt:lpstr>Wingdings 3</vt:lpstr>
      <vt:lpstr>Początek</vt:lpstr>
      <vt:lpstr>Równanie</vt:lpstr>
      <vt:lpstr>Graph</vt:lpstr>
      <vt:lpstr>Podstawy fizyki – sezon 2 Fale elektromagnetyczne </vt:lpstr>
      <vt:lpstr>Równania Maxwella – postać całkowa</vt:lpstr>
      <vt:lpstr>Przenoszenie informacji</vt:lpstr>
      <vt:lpstr>Wytworzenie fali elektromagnetycznej</vt:lpstr>
      <vt:lpstr>Propagacja fali elektromagnetycznej</vt:lpstr>
      <vt:lpstr>Falowanie pól</vt:lpstr>
      <vt:lpstr>Linie pola </vt:lpstr>
      <vt:lpstr>a teraz pole magnetyczne…</vt:lpstr>
      <vt:lpstr>Komunikacja radiowa </vt:lpstr>
      <vt:lpstr>Zastosowania fal elm</vt:lpstr>
      <vt:lpstr>Widmo fali elm</vt:lpstr>
      <vt:lpstr>Równania falowe</vt:lpstr>
      <vt:lpstr>Równanie fali elektromagnetycznej</vt:lpstr>
      <vt:lpstr>Energia fali elm</vt:lpstr>
      <vt:lpstr>Natężenie promieniowania</vt:lpstr>
      <vt:lpstr>Polaryzacja</vt:lpstr>
      <vt:lpstr>Polaryzacja światła (fali)</vt:lpstr>
      <vt:lpstr>Praktyka  polaryzacji światła </vt:lpstr>
      <vt:lpstr>Dwójłomność </vt:lpstr>
      <vt:lpstr>Interferencja fal</vt:lpstr>
      <vt:lpstr>Interferencja fal  </vt:lpstr>
      <vt:lpstr>Interferencja – fala wypadkowa  </vt:lpstr>
      <vt:lpstr>Interferencja – natężenie fali </vt:lpstr>
      <vt:lpstr>Interferencja na cienkich warstwach </vt:lpstr>
      <vt:lpstr>Dyfrakcja (ugięcie) fali </vt:lpstr>
      <vt:lpstr>Dyfrakcja fali  </vt:lpstr>
      <vt:lpstr>Dyfrakcja fali  </vt:lpstr>
      <vt:lpstr>Natężenie fali w obrazie dyfrakcyjnym </vt:lpstr>
      <vt:lpstr>Interferencja i dyfrakcja </vt:lpstr>
      <vt:lpstr>Siatka dyfrakcyjna </vt:lpstr>
      <vt:lpstr>Podsumowanie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amucha</dc:creator>
  <cp:lastModifiedBy>Agnieszka Mucha</cp:lastModifiedBy>
  <cp:revision>425</cp:revision>
  <dcterms:created xsi:type="dcterms:W3CDTF">2013-08-05T05:17:47Z</dcterms:created>
  <dcterms:modified xsi:type="dcterms:W3CDTF">2023-05-12T12:07:24Z</dcterms:modified>
</cp:coreProperties>
</file>